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Economica"/>
      <p:regular r:id="rId30"/>
      <p:bold r:id="rId31"/>
      <p:italic r:id="rId32"/>
      <p:boldItalic r:id="rId33"/>
    </p:embeddedFont>
    <p:embeddedFont>
      <p:font typeface="Comfortaa"/>
      <p:regular r:id="rId34"/>
      <p:bold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conomica-bold.fntdata"/><Relationship Id="rId30" Type="http://schemas.openxmlformats.org/officeDocument/2006/relationships/font" Target="fonts/Economica-regular.fntdata"/><Relationship Id="rId11" Type="http://schemas.openxmlformats.org/officeDocument/2006/relationships/slide" Target="slides/slide6.xml"/><Relationship Id="rId33" Type="http://schemas.openxmlformats.org/officeDocument/2006/relationships/font" Target="fonts/Economica-boldItalic.fntdata"/><Relationship Id="rId10" Type="http://schemas.openxmlformats.org/officeDocument/2006/relationships/slide" Target="slides/slide5.xml"/><Relationship Id="rId32" Type="http://schemas.openxmlformats.org/officeDocument/2006/relationships/font" Target="fonts/Economica-italic.fntdata"/><Relationship Id="rId13" Type="http://schemas.openxmlformats.org/officeDocument/2006/relationships/slide" Target="slides/slide8.xml"/><Relationship Id="rId35" Type="http://schemas.openxmlformats.org/officeDocument/2006/relationships/font" Target="fonts/Comfortaa-bold.fntdata"/><Relationship Id="rId12" Type="http://schemas.openxmlformats.org/officeDocument/2006/relationships/slide" Target="slides/slide7.xml"/><Relationship Id="rId34" Type="http://schemas.openxmlformats.org/officeDocument/2006/relationships/font" Target="fonts/Comfortaa-regular.fntdata"/><Relationship Id="rId15" Type="http://schemas.openxmlformats.org/officeDocument/2006/relationships/slide" Target="slides/slide10.xml"/><Relationship Id="rId37" Type="http://schemas.openxmlformats.org/officeDocument/2006/relationships/font" Target="fonts/OpenSans-bold.fntdata"/><Relationship Id="rId14" Type="http://schemas.openxmlformats.org/officeDocument/2006/relationships/slide" Target="slides/slide9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2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1fcfc4272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1fcfc4272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1fcfc4272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1fcfc4272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1fcfc4272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1fcfc4272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1fcfc4272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1fcfc4272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1ed1f192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1ed1f192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1fcfc4272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1fcfc4272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1fcfc4272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1fcfc4272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1fcfc4272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1fcfc4272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bcc43407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bcc43407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1fcfc4272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1fcfc4272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1fcfc4272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1fcfc427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20415391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20415391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bcc43407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9bcc43407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9bcc434071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9bcc434071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1ed1f1921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a1ed1f192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20415391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20415391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bcc43407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bcc43407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1ed1f192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1ed1f192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1fcfc4272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1fcfc427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1fcfc4272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1fcfc4272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1fcfc4272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1fcfc4272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1fcfc4272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1fcfc4272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1ed1f192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1ed1f192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secretaria@porciuncula.org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youtube.com/watch?v=5U-TOHwEO_8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porciuncula.org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secretaria@porciuncula.org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porciuncula.org/actuacions-davant-casos-covid-19-als-centres-educatius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porciuncula.org/pastoral/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classdojo.com/es-es/about-v2/" TargetMode="External"/><Relationship Id="rId4" Type="http://schemas.openxmlformats.org/officeDocument/2006/relationships/hyperlink" Target="https://www.youtube.com/watch?v=66J3RVpkqrI" TargetMode="External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erasmusplus.gob.es/sepieeduyforma.html#informac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900">
                <a:latin typeface="Comfortaa"/>
                <a:ea typeface="Comfortaa"/>
                <a:cs typeface="Comfortaa"/>
                <a:sym typeface="Comfortaa"/>
              </a:rPr>
              <a:t>Reunió de pares CURS 2020-21  </a:t>
            </a:r>
            <a:endParaRPr sz="3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608775" y="2846100"/>
            <a:ext cx="38859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CURS 3r ESO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Aina Torrens 3r A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Inès Ferrer 3r B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Ana Mª Arrabé 3r C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1263" y="4162200"/>
            <a:ext cx="176212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88" y="3602375"/>
            <a:ext cx="1581150" cy="13620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65875" y="27385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300">
                <a:latin typeface="Comfortaa"/>
                <a:ea typeface="Comfortaa"/>
                <a:cs typeface="Comfortaa"/>
                <a:sym typeface="Comfortaa"/>
              </a:rPr>
              <a:t>ALTRES PLANS I PROJECTES</a:t>
            </a:r>
            <a:endParaRPr sz="3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2" name="Google Shape;122;p22"/>
          <p:cNvSpPr txBox="1"/>
          <p:nvPr>
            <p:ph idx="2" type="body"/>
          </p:nvPr>
        </p:nvSpPr>
        <p:spPr>
          <a:xfrm>
            <a:off x="4926950" y="1853275"/>
            <a:ext cx="4045200" cy="236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fortaa"/>
              <a:buChar char="●"/>
            </a:pPr>
            <a:r>
              <a:rPr lang="ca" sz="1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PROJECTE LINGÜÍSTIC</a:t>
            </a:r>
            <a:endParaRPr sz="1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fortaa"/>
              <a:buChar char="●"/>
            </a:pPr>
            <a:r>
              <a:rPr lang="ca" sz="1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PLA DE LECTURA I ESCRIPTURA</a:t>
            </a:r>
            <a:endParaRPr sz="1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fortaa"/>
              <a:buChar char="●"/>
            </a:pPr>
            <a:r>
              <a:rPr lang="ca" sz="1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PLA DE QUALITAT</a:t>
            </a:r>
            <a:endParaRPr sz="1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fortaa"/>
              <a:buChar char="●"/>
            </a:pPr>
            <a:r>
              <a:rPr lang="ca" sz="1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PLA DE MÀRQUETING</a:t>
            </a:r>
            <a:endParaRPr sz="1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fortaa"/>
              <a:buChar char="●"/>
            </a:pPr>
            <a:r>
              <a:rPr lang="ca" sz="1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PLA TIC</a:t>
            </a:r>
            <a:endParaRPr sz="1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fortaa"/>
              <a:buChar char="●"/>
            </a:pPr>
            <a:r>
              <a:rPr lang="ca" sz="1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PLA TAC</a:t>
            </a:r>
            <a:endParaRPr sz="1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2"/>
          <p:cNvSpPr txBox="1"/>
          <p:nvPr/>
        </p:nvSpPr>
        <p:spPr>
          <a:xfrm rot="-975294">
            <a:off x="5409391" y="3436801"/>
            <a:ext cx="3501468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highlight>
                <a:srgbClr val="D5A6BD"/>
              </a:highlight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8538700" y="4725425"/>
            <a:ext cx="266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78400" y="25717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>
                <a:latin typeface="Comfortaa"/>
                <a:ea typeface="Comfortaa"/>
                <a:cs typeface="Comfortaa"/>
                <a:sym typeface="Comfortaa"/>
              </a:rPr>
              <a:t>MILLORES EN EL CENTRE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0" name="Google Shape;130;p23"/>
          <p:cNvSpPr txBox="1"/>
          <p:nvPr>
            <p:ph idx="2" type="body"/>
          </p:nvPr>
        </p:nvSpPr>
        <p:spPr>
          <a:xfrm>
            <a:off x="4572000" y="448525"/>
            <a:ext cx="44937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G</a:t>
            </a:r>
            <a:r>
              <a:rPr lang="ca">
                <a:latin typeface="Comfortaa"/>
                <a:ea typeface="Comfortaa"/>
                <a:cs typeface="Comfortaa"/>
                <a:sym typeface="Comfortaa"/>
              </a:rPr>
              <a:t>ràcies a la col·laboració de les famílies, ELS VOSTRES FILLS, poden gaudir de millores cada any: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D</a:t>
            </a:r>
            <a:r>
              <a:rPr lang="ca">
                <a:latin typeface="Comfortaa"/>
                <a:ea typeface="Comfortaa"/>
                <a:cs typeface="Comfortaa"/>
                <a:sym typeface="Comfortaa"/>
              </a:rPr>
              <a:t>otació  d’instruments musicals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Conservació i manteniment de  projectors i pissarres digitals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Xarxes wifi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Adequació de  la biblioteca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Porxada del pati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Aules cooperatives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…..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8538700" y="4725425"/>
            <a:ext cx="266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252950" y="224932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APA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7" name="Google Shape;137;p24"/>
          <p:cNvSpPr txBox="1"/>
          <p:nvPr>
            <p:ph idx="2" type="body"/>
          </p:nvPr>
        </p:nvSpPr>
        <p:spPr>
          <a:xfrm>
            <a:off x="4516450" y="724075"/>
            <a:ext cx="44409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L’associació de pares i mares del centre és una gran col·laboradora de l’escola. Sempre predisposada a participar en les activitats del centre.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És un </a:t>
            </a:r>
            <a:r>
              <a:rPr lang="ca" sz="1500">
                <a:solidFill>
                  <a:schemeClr val="dk1"/>
                </a:solidFill>
                <a:highlight>
                  <a:srgbClr val="A4C2F4"/>
                </a:highlight>
                <a:latin typeface="Comfortaa"/>
                <a:ea typeface="Comfortaa"/>
                <a:cs typeface="Comfortaa"/>
                <a:sym typeface="Comfortaa"/>
              </a:rPr>
              <a:t>puntal molt fort per als nostres fills</a:t>
            </a:r>
            <a:r>
              <a:rPr lang="ca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i si nosaltres els demostram que tots estiram cap allà mateix, aconseguirem moltes coses.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5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LES FAMÍLIES DE L’APA REBEN DESCOMPTES EN LLIBRES, ROBA, MATERIAL, ETC.</a:t>
            </a:r>
            <a:endParaRPr sz="15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  <a:highlight>
                <a:srgbClr val="FFE599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500">
                <a:solidFill>
                  <a:srgbClr val="000000"/>
                </a:solidFill>
                <a:highlight>
                  <a:srgbClr val="FFE599"/>
                </a:highlight>
                <a:latin typeface="Comfortaa"/>
                <a:ea typeface="Comfortaa"/>
                <a:cs typeface="Comfortaa"/>
                <a:sym typeface="Comfortaa"/>
              </a:rPr>
              <a:t>L’APA DESTINARÀ UNA PART DEL SEU PRESSUPOST ANUAL A L’ESCOLA COM A DONATIU A L’ESCOLA</a:t>
            </a:r>
            <a:endParaRPr sz="2200">
              <a:solidFill>
                <a:srgbClr val="000000"/>
              </a:solidFill>
              <a:highlight>
                <a:srgbClr val="FFE599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8" name="Google Shape;138;p24"/>
          <p:cNvSpPr txBox="1"/>
          <p:nvPr/>
        </p:nvSpPr>
        <p:spPr>
          <a:xfrm>
            <a:off x="8538700" y="4725425"/>
            <a:ext cx="266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526800" y="26794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3300">
                <a:latin typeface="Comfortaa"/>
                <a:ea typeface="Comfortaa"/>
                <a:cs typeface="Comfortaa"/>
                <a:sym typeface="Comfortaa"/>
              </a:rPr>
              <a:t>HORARI GENERAL</a:t>
            </a:r>
            <a:endParaRPr sz="3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300">
                <a:latin typeface="Comfortaa"/>
                <a:ea typeface="Comfortaa"/>
                <a:cs typeface="Comfortaa"/>
                <a:sym typeface="Comfortaa"/>
              </a:rPr>
              <a:t> A ESO</a:t>
            </a:r>
            <a:endParaRPr sz="3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4" name="Google Shape;144;p2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Cal recordar que l’excepcionalitat del moment ha provocat el canvi d’horari d’enguany per poder dur a terme </a:t>
            </a:r>
            <a:r>
              <a:rPr lang="ca">
                <a:latin typeface="Comfortaa"/>
                <a:ea typeface="Comfortaa"/>
                <a:cs typeface="Comfortaa"/>
                <a:sym typeface="Comfortaa"/>
              </a:rPr>
              <a:t>ENTRADES I SORTIDES més segures i poder mantenir els  </a:t>
            </a:r>
            <a:r>
              <a:rPr lang="ca">
                <a:latin typeface="Comfortaa"/>
                <a:ea typeface="Comfortaa"/>
                <a:cs typeface="Comfortaa"/>
                <a:sym typeface="Comfortaa"/>
              </a:rPr>
              <a:t>GRUPS ESTABLES en tot moment, sota la vigilància del professorat.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També cal dir que hi ha torns per anar al bany i per anar al pati.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idx="1" type="subTitle"/>
          </p:nvPr>
        </p:nvSpPr>
        <p:spPr>
          <a:xfrm>
            <a:off x="526800" y="2214850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4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Atenció famílies</a:t>
            </a:r>
            <a:endParaRPr/>
          </a:p>
        </p:txBody>
      </p:sp>
      <p:sp>
        <p:nvSpPr>
          <p:cNvPr id="151" name="Google Shape;151;p26"/>
          <p:cNvSpPr txBox="1"/>
          <p:nvPr>
            <p:ph idx="2" type="body"/>
          </p:nvPr>
        </p:nvSpPr>
        <p:spPr>
          <a:xfrm>
            <a:off x="4367275" y="724075"/>
            <a:ext cx="47766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1"/>
                </a:solidFill>
                <a:highlight>
                  <a:srgbClr val="C27BA0"/>
                </a:highlight>
                <a:latin typeface="Comfortaa"/>
                <a:ea typeface="Comfortaa"/>
                <a:cs typeface="Comfortaa"/>
                <a:sym typeface="Comfortaa"/>
              </a:rPr>
              <a:t>Tutores i professorat d’ESO:</a:t>
            </a:r>
            <a:r>
              <a:rPr lang="ca" sz="1600">
                <a:solidFill>
                  <a:schemeClr val="dk1"/>
                </a:solidFill>
                <a:highlight>
                  <a:srgbClr val="C27BA0"/>
                </a:highlight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1600">
              <a:solidFill>
                <a:schemeClr val="dk1"/>
              </a:solidFill>
              <a:highlight>
                <a:srgbClr val="C27BA0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27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solidFill>
                  <a:schemeClr val="dk1"/>
                </a:solidFill>
                <a:highlight>
                  <a:srgbClr val="C27BA0"/>
                </a:highlight>
                <a:latin typeface="Comfortaa"/>
                <a:ea typeface="Comfortaa"/>
                <a:cs typeface="Comfortaa"/>
                <a:sym typeface="Comfortaa"/>
              </a:rPr>
              <a:t>Principalment per telèfon o videotelefonada (amb cita prèvia), per correu electrònic (es publicarà al classroom de direcció)</a:t>
            </a:r>
            <a:endParaRPr sz="1600">
              <a:solidFill>
                <a:schemeClr val="dk1"/>
              </a:solidFill>
              <a:highlight>
                <a:srgbClr val="C27BA0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27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27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1600">
                <a:solidFill>
                  <a:schemeClr val="dk1"/>
                </a:solidFill>
                <a:highlight>
                  <a:srgbClr val="F9CB9C"/>
                </a:highlight>
                <a:latin typeface="Comfortaa"/>
                <a:ea typeface="Comfortaa"/>
                <a:cs typeface="Comfortaa"/>
                <a:sym typeface="Comfortaa"/>
              </a:rPr>
              <a:t>Direcció:</a:t>
            </a:r>
            <a:endParaRPr b="1" sz="1600">
              <a:solidFill>
                <a:schemeClr val="dk1"/>
              </a:solidFill>
              <a:highlight>
                <a:srgbClr val="F9CB9C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27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600">
                <a:solidFill>
                  <a:schemeClr val="dk1"/>
                </a:solidFill>
                <a:highlight>
                  <a:srgbClr val="F9CB9C"/>
                </a:highlight>
                <a:latin typeface="Comfortaa"/>
                <a:ea typeface="Comfortaa"/>
                <a:cs typeface="Comfortaa"/>
                <a:sym typeface="Comfortaa"/>
              </a:rPr>
              <a:t>Demanar cita prèvia mitjançant correu electrònic a direcció.secundaria@porciuncula.org</a:t>
            </a:r>
            <a:endParaRPr sz="1600">
              <a:solidFill>
                <a:schemeClr val="dk1"/>
              </a:solidFill>
              <a:highlight>
                <a:srgbClr val="F9CB9C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27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                                          </a:t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27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1600">
                <a:solidFill>
                  <a:schemeClr val="dk1"/>
                </a:solidFill>
                <a:highlight>
                  <a:srgbClr val="9FC5E8"/>
                </a:highlight>
                <a:latin typeface="Comfortaa"/>
                <a:ea typeface="Comfortaa"/>
                <a:cs typeface="Comfortaa"/>
                <a:sym typeface="Comfortaa"/>
              </a:rPr>
              <a:t>Secretaria i administració:</a:t>
            </a:r>
            <a:endParaRPr b="1" sz="1600">
              <a:solidFill>
                <a:schemeClr val="dk1"/>
              </a:solidFill>
              <a:highlight>
                <a:srgbClr val="9FC5E8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27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600">
                <a:solidFill>
                  <a:schemeClr val="dk1"/>
                </a:solidFill>
                <a:highlight>
                  <a:srgbClr val="9FC5E8"/>
                </a:highlight>
                <a:latin typeface="Comfortaa"/>
                <a:ea typeface="Comfortaa"/>
                <a:cs typeface="Comfortaa"/>
                <a:sym typeface="Comfortaa"/>
              </a:rPr>
              <a:t>Demanar cita prèvia mitjançant correu electrònic a</a:t>
            </a:r>
            <a:endParaRPr sz="1600">
              <a:solidFill>
                <a:schemeClr val="dk1"/>
              </a:solidFill>
              <a:highlight>
                <a:srgbClr val="9FC5E8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27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600">
                <a:solidFill>
                  <a:schemeClr val="dk1"/>
                </a:solidFill>
                <a:highlight>
                  <a:srgbClr val="9FC5E8"/>
                </a:highlight>
                <a:latin typeface="Comfortaa"/>
                <a:ea typeface="Comfortaa"/>
                <a:cs typeface="Comfortaa"/>
                <a:sym typeface="Comfortaa"/>
              </a:rPr>
              <a:t>secretaria@porciuncula.org</a:t>
            </a:r>
            <a:endParaRPr sz="1600">
              <a:solidFill>
                <a:schemeClr val="dk1"/>
              </a:solidFill>
              <a:highlight>
                <a:srgbClr val="9FC5E8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27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600">
                <a:solidFill>
                  <a:schemeClr val="dk1"/>
                </a:solidFill>
                <a:highlight>
                  <a:srgbClr val="9FC5E8"/>
                </a:highlight>
                <a:latin typeface="Comfortaa"/>
                <a:ea typeface="Comfortaa"/>
                <a:cs typeface="Comfortaa"/>
                <a:sym typeface="Comfortaa"/>
              </a:rPr>
              <a:t>administració@porciuncula.org</a:t>
            </a:r>
            <a:endParaRPr sz="1600">
              <a:solidFill>
                <a:schemeClr val="dk1"/>
              </a:solidFill>
              <a:highlight>
                <a:srgbClr val="9FC5E8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376400" y="3350950"/>
            <a:ext cx="4045200" cy="75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Calendari escolar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7" name="Google Shape;157;p27"/>
          <p:cNvSpPr txBox="1"/>
          <p:nvPr/>
        </p:nvSpPr>
        <p:spPr>
          <a:xfrm>
            <a:off x="4665975" y="394900"/>
            <a:ext cx="4387500" cy="3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latin typeface="Comfortaa"/>
                <a:ea typeface="Comfortaa"/>
                <a:cs typeface="Comfortaa"/>
                <a:sym typeface="Comfortaa"/>
              </a:rPr>
              <a:t>Festius:</a:t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ca" sz="1600">
                <a:latin typeface="Comfortaa"/>
                <a:ea typeface="Comfortaa"/>
                <a:cs typeface="Comfortaa"/>
                <a:sym typeface="Comfortaa"/>
              </a:rPr>
              <a:t>12 d’octubre ( El Pilar)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omfortaa"/>
              <a:buChar char="●"/>
            </a:pPr>
            <a:r>
              <a:rPr lang="ca" sz="16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2 de novembre (triat per l’escola)</a:t>
            </a:r>
            <a:endParaRPr sz="16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ca" sz="1600">
                <a:latin typeface="Comfortaa"/>
                <a:ea typeface="Comfortaa"/>
                <a:cs typeface="Comfortaa"/>
                <a:sym typeface="Comfortaa"/>
              </a:rPr>
              <a:t>7  i 8 de desembre (Pont Constitució))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omfortaa"/>
              <a:buChar char="●"/>
            </a:pPr>
            <a:r>
              <a:rPr lang="ca" sz="16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8 de gener (triat per l’escola)</a:t>
            </a:r>
            <a:endParaRPr sz="16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ca" sz="1600">
                <a:latin typeface="Comfortaa"/>
                <a:ea typeface="Comfortaa"/>
                <a:cs typeface="Comfortaa"/>
                <a:sym typeface="Comfortaa"/>
              </a:rPr>
              <a:t>20 de gener (St. Sebastià)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ca" sz="1600">
                <a:latin typeface="Comfortaa"/>
                <a:ea typeface="Comfortaa"/>
                <a:cs typeface="Comfortaa"/>
                <a:sym typeface="Comfortaa"/>
              </a:rPr>
              <a:t>26 de febrer (festa escolar unificada)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ca" sz="1600">
                <a:latin typeface="Comfortaa"/>
                <a:ea typeface="Comfortaa"/>
                <a:cs typeface="Comfortaa"/>
                <a:sym typeface="Comfortaa"/>
              </a:rPr>
              <a:t>1 de març (dia de les IB)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ca" sz="1600">
                <a:latin typeface="Comfortaa"/>
                <a:ea typeface="Comfortaa"/>
                <a:cs typeface="Comfortaa"/>
                <a:sym typeface="Comfortaa"/>
              </a:rPr>
              <a:t>1 de maig ( festa del treball)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omfortaa"/>
              <a:buChar char="●"/>
            </a:pPr>
            <a:r>
              <a:rPr lang="ca" sz="16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3 de maig (triat per l’escola)</a:t>
            </a:r>
            <a:endParaRPr sz="16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★"/>
            </a:pPr>
            <a:r>
              <a:rPr lang="ca" sz="1600">
                <a:latin typeface="Comfortaa"/>
                <a:ea typeface="Comfortaa"/>
                <a:cs typeface="Comfortaa"/>
                <a:sym typeface="Comfortaa"/>
              </a:rPr>
              <a:t>Vacances de Nadal: del 23 de desembre al 7 de gener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★"/>
            </a:pPr>
            <a:r>
              <a:rPr lang="ca" sz="1600">
                <a:latin typeface="Comfortaa"/>
                <a:ea typeface="Comfortaa"/>
                <a:cs typeface="Comfortaa"/>
                <a:sym typeface="Comfortaa"/>
              </a:rPr>
              <a:t>Vacances de Pasqua:  de l’1 a l’11 d’abril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526800" y="250022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700">
                <a:latin typeface="Comfortaa"/>
                <a:ea typeface="Comfortaa"/>
                <a:cs typeface="Comfortaa"/>
                <a:sym typeface="Comfortaa"/>
              </a:rPr>
              <a:t>NOTES I GESTIB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3" name="Google Shape;163;p28"/>
          <p:cNvSpPr txBox="1"/>
          <p:nvPr>
            <p:ph idx="2" type="body"/>
          </p:nvPr>
        </p:nvSpPr>
        <p:spPr>
          <a:xfrm>
            <a:off x="4939500" y="10449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highlight>
                  <a:srgbClr val="FF9900"/>
                </a:highlight>
                <a:latin typeface="Comfortaa"/>
                <a:ea typeface="Comfortaa"/>
                <a:cs typeface="Comfortaa"/>
                <a:sym typeface="Comfortaa"/>
              </a:rPr>
              <a:t>NOTES</a:t>
            </a:r>
            <a:r>
              <a:rPr lang="ca" sz="1600">
                <a:latin typeface="Comfortaa"/>
                <a:ea typeface="Comfortaa"/>
                <a:cs typeface="Comfortaa"/>
                <a:sym typeface="Comfortaa"/>
              </a:rPr>
              <a:t>:  </a:t>
            </a:r>
            <a:r>
              <a:rPr lang="ca"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els butlletins de notes es faran arribar  als pares abans de Nadal, Pasqua i a final de curs.  Més endavant indicarem com.</a:t>
            </a:r>
            <a:endParaRPr sz="1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600">
                <a:solidFill>
                  <a:srgbClr val="000000"/>
                </a:solidFill>
                <a:highlight>
                  <a:srgbClr val="FF9900"/>
                </a:highlight>
                <a:latin typeface="Comfortaa"/>
                <a:ea typeface="Comfortaa"/>
                <a:cs typeface="Comfortaa"/>
                <a:sym typeface="Comfortaa"/>
              </a:rPr>
              <a:t>GESTIB</a:t>
            </a:r>
            <a:r>
              <a:rPr lang="ca"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  si algun pare o mare encara no hi té accés hauria de contactar amb Lídia (secretaria) per correu o telèfon</a:t>
            </a:r>
            <a:endParaRPr sz="1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Telèfon: 971 26 99 12</a:t>
            </a:r>
            <a:endParaRPr sz="1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adreça electrònica: </a:t>
            </a:r>
            <a:r>
              <a:rPr lang="ca" sz="16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secretaria@porciuncula.org</a:t>
            </a:r>
            <a:endParaRPr sz="1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526800" y="26507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700">
                <a:latin typeface="Comfortaa"/>
                <a:ea typeface="Comfortaa"/>
                <a:cs typeface="Comfortaa"/>
                <a:sym typeface="Comfortaa"/>
              </a:rPr>
              <a:t>ÚS DE L’AGENDA</a:t>
            </a:r>
            <a:endParaRPr/>
          </a:p>
        </p:txBody>
      </p:sp>
      <p:sp>
        <p:nvSpPr>
          <p:cNvPr id="169" name="Google Shape;169;p2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500">
                <a:latin typeface="Comfortaa"/>
                <a:ea typeface="Comfortaa"/>
                <a:cs typeface="Comfortaa"/>
                <a:sym typeface="Comfortaa"/>
              </a:rPr>
              <a:t>AGENDA</a:t>
            </a:r>
            <a:r>
              <a:rPr lang="ca" sz="1500">
                <a:latin typeface="Comfortaa"/>
                <a:ea typeface="Comfortaa"/>
                <a:cs typeface="Comfortaa"/>
                <a:sym typeface="Comfortaa"/>
              </a:rPr>
              <a:t>:     L'agenda ha de ser una eina útil per a l'organització de l'alumne en el seu treball acadèmic. Ha d’apuntar tasques, dates d’entrega i exàmens.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500">
                <a:latin typeface="Comfortaa"/>
                <a:ea typeface="Comfortaa"/>
                <a:cs typeface="Comfortaa"/>
                <a:sym typeface="Comfortaa"/>
              </a:rPr>
              <a:t>Enguany a l’agenda hi ha un apartat, a partir de la pàg. 128, on s’hi posaran aquelles notes de </a:t>
            </a:r>
            <a:r>
              <a:rPr b="1" lang="ca" sz="1500">
                <a:latin typeface="Comfortaa"/>
                <a:ea typeface="Comfortaa"/>
                <a:cs typeface="Comfortaa"/>
                <a:sym typeface="Comfortaa"/>
              </a:rPr>
              <a:t>comportament distorsionador</a:t>
            </a:r>
            <a:r>
              <a:rPr lang="ca" sz="1500">
                <a:latin typeface="Comfortaa"/>
                <a:ea typeface="Comfortaa"/>
                <a:cs typeface="Comfortaa"/>
                <a:sym typeface="Comfortaa"/>
              </a:rPr>
              <a:t> que no estiguin contemplats dins el Classdojo ni se considerin prou greus per ser un avís de falta. En tenir-ne tres es reunirà el tutor amb els professors afectats i decidiran si es posa un Avís de Falta.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526800" y="3089850"/>
            <a:ext cx="41904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500">
                <a:latin typeface="Comfortaa"/>
                <a:ea typeface="Comfortaa"/>
                <a:cs typeface="Comfortaa"/>
                <a:sym typeface="Comfortaa"/>
              </a:rPr>
              <a:t>CLASSROOM </a:t>
            </a:r>
            <a:endParaRPr sz="3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3500">
                <a:latin typeface="Comfortaa"/>
                <a:ea typeface="Comfortaa"/>
                <a:cs typeface="Comfortaa"/>
                <a:sym typeface="Comfortaa"/>
              </a:rPr>
              <a:t>I CONTRASENYES</a:t>
            </a:r>
            <a:endParaRPr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0"/>
          <p:cNvSpPr txBox="1"/>
          <p:nvPr>
            <p:ph idx="2" type="body"/>
          </p:nvPr>
        </p:nvSpPr>
        <p:spPr>
          <a:xfrm>
            <a:off x="4901850" y="877050"/>
            <a:ext cx="41307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400">
                <a:latin typeface="Comfortaa"/>
                <a:ea typeface="Comfortaa"/>
                <a:cs typeface="Comfortaa"/>
                <a:sym typeface="Comfortaa"/>
              </a:rPr>
              <a:t>CLASSROOM:   els pares poden accedir al Classroom dels seus fills on veuran la feina entregada, dates de tasca… per accedir-hi haurien de contactar amb el professorat.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vídeo tutorial per a pares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400">
                <a:latin typeface="Comfortaa"/>
                <a:ea typeface="Comfortaa"/>
                <a:cs typeface="Comfortaa"/>
                <a:sym typeface="Comfortaa"/>
              </a:rPr>
              <a:t>CONTRASENYES: </a:t>
            </a:r>
            <a:r>
              <a:rPr lang="ca" sz="1300">
                <a:latin typeface="Comfortaa"/>
                <a:ea typeface="Comfortaa"/>
                <a:cs typeface="Comfortaa"/>
                <a:sym typeface="Comfortaa"/>
              </a:rPr>
              <a:t>és recomanable saber les contrasenyes d’accés a les plataformes virtuals dels vostres fills, per si de cas. 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Font typeface="Comfortaa"/>
              <a:buChar char="●"/>
            </a:pPr>
            <a:r>
              <a:rPr lang="ca" sz="1300">
                <a:latin typeface="Comfortaa"/>
                <a:ea typeface="Comfortaa"/>
                <a:cs typeface="Comfortaa"/>
                <a:sym typeface="Comfortaa"/>
              </a:rPr>
              <a:t>correu institucional, 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omfortaa"/>
              <a:buChar char="●"/>
            </a:pPr>
            <a:r>
              <a:rPr lang="ca" sz="1300">
                <a:latin typeface="Comfortaa"/>
                <a:ea typeface="Comfortaa"/>
                <a:cs typeface="Comfortaa"/>
                <a:sym typeface="Comfortaa"/>
              </a:rPr>
              <a:t>classdojo, 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omfortaa"/>
              <a:buChar char="●"/>
            </a:pPr>
            <a:r>
              <a:rPr lang="ca" sz="1300">
                <a:latin typeface="Comfortaa"/>
                <a:ea typeface="Comfortaa"/>
                <a:cs typeface="Comfortaa"/>
                <a:sym typeface="Comfortaa"/>
              </a:rPr>
              <a:t>ONMAT (mates)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omfortaa"/>
              <a:buChar char="●"/>
            </a:pPr>
            <a:r>
              <a:rPr lang="ca" sz="1300">
                <a:latin typeface="Comfortaa"/>
                <a:ea typeface="Comfortaa"/>
                <a:cs typeface="Comfortaa"/>
                <a:sym typeface="Comfortaa"/>
              </a:rPr>
              <a:t>AMCO (anglès)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omfortaa"/>
              <a:buChar char="●"/>
            </a:pPr>
            <a:r>
              <a:rPr lang="ca" sz="1300">
                <a:latin typeface="Comfortaa"/>
                <a:ea typeface="Comfortaa"/>
                <a:cs typeface="Comfortaa"/>
                <a:sym typeface="Comfortaa"/>
              </a:rPr>
              <a:t>Classroom 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omfortaa"/>
              <a:buChar char="●"/>
            </a:pPr>
            <a:r>
              <a:rPr lang="ca" sz="1300">
                <a:latin typeface="Comfortaa"/>
                <a:ea typeface="Comfortaa"/>
                <a:cs typeface="Comfortaa"/>
                <a:sym typeface="Comfortaa"/>
              </a:rPr>
              <a:t>Legiland (lectura català)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353325" y="273860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>
                <a:latin typeface="Comfortaa"/>
                <a:ea typeface="Comfortaa"/>
                <a:cs typeface="Comfortaa"/>
                <a:sym typeface="Comfortaa"/>
              </a:rPr>
              <a:t>CONTROLS 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>
                <a:latin typeface="Comfortaa"/>
                <a:ea typeface="Comfortaa"/>
                <a:cs typeface="Comfortaa"/>
                <a:sym typeface="Comfortaa"/>
              </a:rPr>
              <a:t>I 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>
                <a:latin typeface="Comfortaa"/>
                <a:ea typeface="Comfortaa"/>
                <a:cs typeface="Comfortaa"/>
                <a:sym typeface="Comfortaa"/>
              </a:rPr>
              <a:t>FALTES D’ASSISTÈNCIA</a:t>
            </a:r>
            <a:endParaRPr sz="2500"/>
          </a:p>
        </p:txBody>
      </p:sp>
      <p:sp>
        <p:nvSpPr>
          <p:cNvPr id="181" name="Google Shape;181;p31"/>
          <p:cNvSpPr txBox="1"/>
          <p:nvPr>
            <p:ph idx="2" type="body"/>
          </p:nvPr>
        </p:nvSpPr>
        <p:spPr>
          <a:xfrm>
            <a:off x="4640600" y="724200"/>
            <a:ext cx="43683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500">
                <a:latin typeface="Comfortaa"/>
                <a:ea typeface="Comfortaa"/>
                <a:cs typeface="Comfortaa"/>
                <a:sym typeface="Comfortaa"/>
              </a:rPr>
              <a:t>REVISIÓ DE CONTROLS</a:t>
            </a:r>
            <a:r>
              <a:rPr lang="ca" sz="1500">
                <a:latin typeface="Comfortaa"/>
                <a:ea typeface="Comfortaa"/>
                <a:cs typeface="Comfortaa"/>
                <a:sym typeface="Comfortaa"/>
              </a:rPr>
              <a:t>:     </a:t>
            </a:r>
            <a:r>
              <a:rPr lang="ca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En qualsevol moment es pot sol·licitar veure els controls o proves efectuades o d’altres qüestions que s’estimin oportunes.  S’ha de contactar amb el professor/a corresponent per correu i se li farà arribar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500">
                <a:latin typeface="Comfortaa"/>
                <a:ea typeface="Comfortaa"/>
                <a:cs typeface="Comfortaa"/>
                <a:sym typeface="Comfortaa"/>
              </a:rPr>
              <a:t>JUSTIFICACIÓ FALTES D’ASSISTÈNCIA</a:t>
            </a:r>
            <a:r>
              <a:rPr lang="ca" sz="1500">
                <a:latin typeface="Comfortaa"/>
                <a:ea typeface="Comfortaa"/>
                <a:cs typeface="Comfortaa"/>
                <a:sym typeface="Comfortaa"/>
              </a:rPr>
              <a:t>: 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13334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Les faltes han de ser justificades pel pare, mare o tutor legal de l’alumne/a.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13334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Enguany és súper important avisar si l’alumne/a no ve a classe perquè no es troba bé.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13334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En cas de falta d’assistència havent-hi un control, s’ha de justificar amb paper extern (mèdic, de viatge,....) si és possible. 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-954650" y="1878450"/>
            <a:ext cx="5684400" cy="138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1371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371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371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371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BENVINGUTS AL CURS 2020-21</a:t>
            </a:r>
            <a:endParaRPr sz="3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4"/>
          <p:cNvSpPr txBox="1"/>
          <p:nvPr>
            <p:ph idx="2" type="body"/>
          </p:nvPr>
        </p:nvSpPr>
        <p:spPr>
          <a:xfrm>
            <a:off x="4667925" y="724200"/>
            <a:ext cx="4045200" cy="3695100"/>
          </a:xfrm>
          <a:prstGeom prst="rect">
            <a:avLst/>
          </a:prstGeom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Començam aquest nou curs amb la maleta plena d’il·lusions i nous reptes, de metodologies, de tecnologies i de motivacions.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Prenent com a base els valors que des de la Comunitat Franciscana es volen transmetre: els alumnes en la seva formació integral com a persones i de coneixements per als homes i les dones del demà.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212050" y="35694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http://porciuncula.org/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8538700" y="4725425"/>
            <a:ext cx="266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type="title"/>
          </p:nvPr>
        </p:nvSpPr>
        <p:spPr>
          <a:xfrm>
            <a:off x="526800" y="293700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100">
                <a:latin typeface="Comfortaa"/>
                <a:ea typeface="Comfortaa"/>
                <a:cs typeface="Comfortaa"/>
                <a:sym typeface="Comfortaa"/>
              </a:rPr>
              <a:t>EDUCACIÓ FÍSICA: MATERIAL I NORMES</a:t>
            </a:r>
            <a:endParaRPr sz="3600"/>
          </a:p>
        </p:txBody>
      </p:sp>
      <p:sp>
        <p:nvSpPr>
          <p:cNvPr id="187" name="Google Shape;187;p32"/>
          <p:cNvSpPr txBox="1"/>
          <p:nvPr>
            <p:ph idx="2" type="body"/>
          </p:nvPr>
        </p:nvSpPr>
        <p:spPr>
          <a:xfrm>
            <a:off x="4640600" y="724200"/>
            <a:ext cx="4368300" cy="3695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400">
                <a:latin typeface="Comfortaa"/>
                <a:ea typeface="Comfortaa"/>
                <a:cs typeface="Comfortaa"/>
                <a:sym typeface="Comfortaa"/>
              </a:rPr>
              <a:t>MATERIAL D’EDUCACIÓ FÍSICA:   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lang="ca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 necessita durant el curs el material següent: 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●"/>
            </a:pPr>
            <a:r>
              <a:rPr lang="ca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fona, 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●"/>
            </a:pPr>
            <a:r>
              <a:rPr lang="ca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pilota de tenis, 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●"/>
            </a:pPr>
            <a:r>
              <a:rPr lang="ca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uniforme obligatori, 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●"/>
            </a:pPr>
            <a:r>
              <a:rPr lang="ca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camiseta per canviar-se.  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Cada curs té un material específic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Normes COVID    EF:</a:t>
            </a:r>
            <a:endParaRPr sz="140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73A3A"/>
              </a:buClr>
              <a:buSzPts val="1100"/>
              <a:buFont typeface="Comfortaa"/>
              <a:buChar char="●"/>
            </a:pPr>
            <a:r>
              <a:rPr b="1" lang="ca" sz="1100">
                <a:solidFill>
                  <a:srgbClr val="473A3A"/>
                </a:solidFill>
                <a:latin typeface="Comfortaa"/>
                <a:ea typeface="Comfortaa"/>
                <a:cs typeface="Comfortaa"/>
                <a:sym typeface="Comfortaa"/>
              </a:rPr>
              <a:t>Només poden entrar 5 alumnes als vestidors (un alumne per vestidor). </a:t>
            </a:r>
            <a:endParaRPr b="1" sz="1100">
              <a:solidFill>
                <a:srgbClr val="473A3A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3A3A"/>
              </a:buClr>
              <a:buSzPts val="1100"/>
              <a:buFont typeface="Comfortaa"/>
              <a:buChar char="●"/>
            </a:pPr>
            <a:r>
              <a:rPr b="1" lang="ca" sz="1100">
                <a:solidFill>
                  <a:srgbClr val="473A3A"/>
                </a:solidFill>
                <a:latin typeface="Comfortaa"/>
                <a:ea typeface="Comfortaa"/>
                <a:cs typeface="Comfortaa"/>
                <a:sym typeface="Comfortaa"/>
              </a:rPr>
              <a:t>L’ús dels vestidors és exclusiu per a canviar-se la roba. En cap cas es podran utilitzar les dutxes. De moment, els alumnes no se poden dutxar; cal que duguin sabó, tovalloleta, desodorant i camiseta per canviar-se (hi han d’anar de 5 en 5)</a:t>
            </a:r>
            <a:endParaRPr b="1" sz="1100">
              <a:solidFill>
                <a:srgbClr val="473A3A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3A3A"/>
              </a:buClr>
              <a:buSzPts val="1100"/>
              <a:buFont typeface="Comfortaa"/>
              <a:buChar char="●"/>
            </a:pPr>
            <a:r>
              <a:rPr b="1" lang="ca" sz="1100">
                <a:solidFill>
                  <a:srgbClr val="473A3A"/>
                </a:solidFill>
                <a:latin typeface="Comfortaa"/>
                <a:ea typeface="Comfortaa"/>
                <a:cs typeface="Comfortaa"/>
                <a:sym typeface="Comfortaa"/>
              </a:rPr>
              <a:t> Els alumnes respectaran les normes de distància, mascareta i mans netes en tot moment. </a:t>
            </a:r>
            <a:endParaRPr sz="11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ca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    </a:t>
            </a:r>
            <a:r>
              <a:rPr lang="ca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</a:t>
            </a:r>
            <a:r>
              <a:rPr lang="ca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            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a" sz="1400"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title"/>
          </p:nvPr>
        </p:nvSpPr>
        <p:spPr>
          <a:xfrm>
            <a:off x="378425" y="238732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700">
                <a:latin typeface="Comfortaa"/>
                <a:ea typeface="Comfortaa"/>
                <a:cs typeface="Comfortaa"/>
                <a:sym typeface="Comfortaa"/>
              </a:rPr>
              <a:t>CRITERIS D’AVALUACIÓ</a:t>
            </a:r>
            <a:endParaRPr/>
          </a:p>
        </p:txBody>
      </p:sp>
      <p:sp>
        <p:nvSpPr>
          <p:cNvPr id="193" name="Google Shape;193;p33"/>
          <p:cNvSpPr txBox="1"/>
          <p:nvPr>
            <p:ph idx="2" type="body"/>
          </p:nvPr>
        </p:nvSpPr>
        <p:spPr>
          <a:xfrm>
            <a:off x="4653150" y="724200"/>
            <a:ext cx="4368300" cy="3695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400">
                <a:latin typeface="Comfortaa"/>
                <a:ea typeface="Comfortaa"/>
                <a:cs typeface="Comfortaa"/>
                <a:sym typeface="Comfortaa"/>
              </a:rPr>
              <a:t>CRITERIS AVALUACIÓ I QUALIFICACIÓ :              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Cada assignatura té els seus criteris a l’hora d’avaluar i qualificar, aquests se podran consultar al classroom corresponent   i,   més envant, en un dossier penjat a la plana web  </a:t>
            </a:r>
            <a:r>
              <a:rPr lang="ca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ca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1"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title"/>
          </p:nvPr>
        </p:nvSpPr>
        <p:spPr>
          <a:xfrm>
            <a:off x="378425" y="238732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700">
                <a:latin typeface="Comfortaa"/>
                <a:ea typeface="Comfortaa"/>
                <a:cs typeface="Comfortaa"/>
                <a:sym typeface="Comfortaa"/>
              </a:rPr>
              <a:t>Com podem ajudar els nostres fills?</a:t>
            </a:r>
            <a:endParaRPr/>
          </a:p>
        </p:txBody>
      </p:sp>
      <p:sp>
        <p:nvSpPr>
          <p:cNvPr id="199" name="Google Shape;199;p34"/>
          <p:cNvSpPr txBox="1"/>
          <p:nvPr>
            <p:ph idx="2" type="body"/>
          </p:nvPr>
        </p:nvSpPr>
        <p:spPr>
          <a:xfrm>
            <a:off x="4636450" y="248250"/>
            <a:ext cx="4368300" cy="3695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400">
                <a:latin typeface="Comfortaa"/>
                <a:ea typeface="Comfortaa"/>
                <a:cs typeface="Comfortaa"/>
                <a:sym typeface="Comfortaa"/>
              </a:rPr>
              <a:t>             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400">
                <a:latin typeface="Comfortaa"/>
                <a:ea typeface="Comfortaa"/>
                <a:cs typeface="Comfortaa"/>
                <a:sym typeface="Comfortaa"/>
              </a:rPr>
              <a:t>Interessar-nos què fa al Classroom, si té problemes o no, si entrega la feina...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400">
                <a:latin typeface="Comfortaa"/>
                <a:ea typeface="Comfortaa"/>
                <a:cs typeface="Comfortaa"/>
                <a:sym typeface="Comfortaa"/>
              </a:rPr>
              <a:t>Vigilar, si es pot, quan estan a casa que els toca classe online, perquè hem detectat que alguns juguen, xerren per xarxes o fan altres coses, envers de seguir la classe. Cada dia, tenen feina per entregar o fer.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ca" sz="1400">
                <a:solidFill>
                  <a:srgbClr val="212529"/>
                </a:solidFill>
                <a:latin typeface="Comfortaa"/>
                <a:ea typeface="Comfortaa"/>
                <a:cs typeface="Comfortaa"/>
                <a:sym typeface="Comfortaa"/>
              </a:rPr>
              <a:t>Transmetre que s’han d’esforçar per poder ser ells mateixos, desenvolupar les seves capacitats al màxim, les seves inquietuds, esforçar-se per aprendre a conviure, a cooperar, a compartir, … esforçar-se per aconseguir una gran satisfacció personal i col·lectiva.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/>
          <p:nvPr>
            <p:ph type="title"/>
          </p:nvPr>
        </p:nvSpPr>
        <p:spPr>
          <a:xfrm>
            <a:off x="526800" y="250022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700">
                <a:latin typeface="Comfortaa"/>
                <a:ea typeface="Comfortaa"/>
                <a:cs typeface="Comfortaa"/>
                <a:sym typeface="Comfortaa"/>
              </a:rPr>
              <a:t>NOTES I GESTIB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5" name="Google Shape;205;p35"/>
          <p:cNvSpPr txBox="1"/>
          <p:nvPr>
            <p:ph idx="2" type="body"/>
          </p:nvPr>
        </p:nvSpPr>
        <p:spPr>
          <a:xfrm>
            <a:off x="4939500" y="10449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highlight>
                  <a:srgbClr val="FF9900"/>
                </a:highlight>
                <a:latin typeface="Comfortaa"/>
                <a:ea typeface="Comfortaa"/>
                <a:cs typeface="Comfortaa"/>
                <a:sym typeface="Comfortaa"/>
              </a:rPr>
              <a:t>NOTES</a:t>
            </a:r>
            <a:r>
              <a:rPr lang="ca" sz="1600">
                <a:latin typeface="Comfortaa"/>
                <a:ea typeface="Comfortaa"/>
                <a:cs typeface="Comfortaa"/>
                <a:sym typeface="Comfortaa"/>
              </a:rPr>
              <a:t>:  </a:t>
            </a:r>
            <a:r>
              <a:rPr lang="ca"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els butlletins de notes es faran arribar  als pares abans de Nadal, Pasqua i a final de curs.  Més endavant indicarem com.</a:t>
            </a:r>
            <a:endParaRPr sz="1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600">
                <a:solidFill>
                  <a:srgbClr val="000000"/>
                </a:solidFill>
                <a:highlight>
                  <a:srgbClr val="FF9900"/>
                </a:highlight>
                <a:latin typeface="Comfortaa"/>
                <a:ea typeface="Comfortaa"/>
                <a:cs typeface="Comfortaa"/>
                <a:sym typeface="Comfortaa"/>
              </a:rPr>
              <a:t>GESTIB</a:t>
            </a:r>
            <a:r>
              <a:rPr lang="ca"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  si algun pare o mare encara no hi té accés hauria de contactar amb Lídia (secretaria) per correu o telèfon</a:t>
            </a:r>
            <a:endParaRPr sz="1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Telèfon: 971 26 99 12</a:t>
            </a:r>
            <a:endParaRPr sz="1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adreça electrònica: </a:t>
            </a:r>
            <a:r>
              <a:rPr lang="ca" sz="16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secretaria@porciuncula.org</a:t>
            </a:r>
            <a:endParaRPr sz="1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/>
          <p:nvPr/>
        </p:nvSpPr>
        <p:spPr>
          <a:xfrm>
            <a:off x="804750" y="2335225"/>
            <a:ext cx="7299600" cy="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TORN DE PREGUNTES</a:t>
            </a:r>
            <a:endParaRPr/>
          </a:p>
        </p:txBody>
      </p:sp>
      <p:pic>
        <p:nvPicPr>
          <p:cNvPr id="211" name="Google Shape;21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1863" y="4229100"/>
            <a:ext cx="1762125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804750" y="2335225"/>
            <a:ext cx="7299600" cy="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PROGRAMES,  PLANS   I   PROJECTES   DE   CENTRE</a:t>
            </a:r>
            <a:endParaRPr sz="2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1863" y="4229100"/>
            <a:ext cx="1762125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PLA DE CONTINGÈNCIA</a:t>
            </a:r>
            <a:endParaRPr b="1"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idx="2" type="body"/>
          </p:nvPr>
        </p:nvSpPr>
        <p:spPr>
          <a:xfrm>
            <a:off x="4456500" y="813200"/>
            <a:ext cx="46875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El </a:t>
            </a:r>
            <a:r>
              <a:rPr b="1" lang="ca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funcionament i organització </a:t>
            </a:r>
            <a:r>
              <a:rPr lang="ca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del centre a l’escenari actual, “</a:t>
            </a:r>
            <a:r>
              <a:rPr b="1" lang="ca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escenari B</a:t>
            </a:r>
            <a:r>
              <a:rPr lang="ca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”, figura al Pla de contingència que férem arribar mitjançant el xestib. </a:t>
            </a:r>
            <a:r>
              <a:rPr b="1" lang="ca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El penjarem a la pàgina web </a:t>
            </a:r>
            <a:r>
              <a:rPr lang="ca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amb les adaptacions i millores realitzades fins el moment.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Protocols d’actuació dels Centres Educatius davant un cas positiu de COVID-19</a:t>
            </a:r>
            <a:r>
              <a:rPr lang="ca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u="sng">
                <a:solidFill>
                  <a:schemeClr val="hlink"/>
                </a:solidFill>
                <a:hlinkClick r:id="rId3"/>
              </a:rPr>
              <a:t>http://porciuncula.org/actuacions-davant-casos-covid-19-als-centres-educatius/</a:t>
            </a:r>
            <a:endParaRPr>
              <a:solidFill>
                <a:srgbClr val="124964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249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idx="1" type="subTitle"/>
          </p:nvPr>
        </p:nvSpPr>
        <p:spPr>
          <a:xfrm>
            <a:off x="1254725" y="3293850"/>
            <a:ext cx="3480300" cy="7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2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MEMBRES</a:t>
            </a:r>
            <a:r>
              <a:rPr lang="ca" sz="12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						</a:t>
            </a:r>
            <a:endParaRPr sz="12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fortaa"/>
              <a:buChar char="●"/>
            </a:pPr>
            <a:r>
              <a:rPr lang="ca" sz="12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Laura Muñoz: Cap d’Orientació 	</a:t>
            </a:r>
            <a:endParaRPr sz="12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  	       </a:t>
            </a:r>
            <a:endParaRPr sz="12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fortaa"/>
              <a:buChar char="●"/>
            </a:pPr>
            <a:r>
              <a:rPr lang="ca" sz="12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Xisca Sastre: Especialista en Pedagogia Terapèutica (PT)     </a:t>
            </a:r>
            <a:endParaRPr sz="12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Google Shape;83;p17"/>
          <p:cNvSpPr txBox="1"/>
          <p:nvPr>
            <p:ph idx="2" type="body"/>
          </p:nvPr>
        </p:nvSpPr>
        <p:spPr>
          <a:xfrm>
            <a:off x="4940575" y="2150075"/>
            <a:ext cx="3954000" cy="17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400" u="sng">
              <a:solidFill>
                <a:srgbClr val="000000"/>
              </a:solidFill>
              <a:highlight>
                <a:srgbClr val="00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1" lang="ca" sz="15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ACTUACIONS:</a:t>
            </a:r>
            <a:endParaRPr sz="15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mfortaa"/>
              <a:buChar char="●"/>
            </a:pPr>
            <a:r>
              <a:rPr lang="ca" sz="15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Seguiment dels alumnes en col·laboració amb els tutors.</a:t>
            </a:r>
            <a:endParaRPr sz="15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mfortaa"/>
              <a:buChar char="●"/>
            </a:pPr>
            <a:r>
              <a:rPr lang="ca" sz="15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Coordinació  amb  serveis externs.</a:t>
            </a:r>
            <a:endParaRPr sz="15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Economica"/>
              <a:buChar char="●"/>
            </a:pPr>
            <a:r>
              <a:rPr lang="ca" sz="15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Exploracions psicopedagògiques col·lectives</a:t>
            </a:r>
            <a:endParaRPr sz="15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mfortaa"/>
              <a:buChar char="●"/>
            </a:pPr>
            <a:r>
              <a:rPr lang="ca" sz="15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Realització de pràctiques restauratives. MEDIACIÓ</a:t>
            </a:r>
            <a:endParaRPr sz="15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mfortaa"/>
              <a:buChar char="●"/>
            </a:pPr>
            <a:r>
              <a:rPr lang="ca" sz="15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L’aspecte emocional s'està treballant des d’Orientació per a intervenir grupalment de manera planificada des de 3 anys fins a 4t eso.  És Prioritari en el moment en què ens trobam. </a:t>
            </a:r>
            <a:endParaRPr sz="15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600"/>
              </a:spcBef>
              <a:spcAft>
                <a:spcPts val="1600"/>
              </a:spcAft>
              <a:buNone/>
            </a:pPr>
            <a:r>
              <a:t/>
            </a:r>
            <a:endParaRPr b="1" i="1" u="sng">
              <a:solidFill>
                <a:srgbClr val="000000"/>
              </a:solidFill>
              <a:highlight>
                <a:srgbClr val="00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722400" y="2571750"/>
            <a:ext cx="3849600" cy="7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PROGRAMA    D’ATENCIÓ A LA DIVERSITAT</a:t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691000" y="1607400"/>
            <a:ext cx="4302300" cy="64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PROGRAMA DE PASTORAL</a:t>
            </a:r>
            <a:endParaRPr b="1"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0" name="Google Shape;90;p18"/>
          <p:cNvSpPr txBox="1"/>
          <p:nvPr>
            <p:ph idx="1" type="subTitle"/>
          </p:nvPr>
        </p:nvSpPr>
        <p:spPr>
          <a:xfrm>
            <a:off x="4835400" y="0"/>
            <a:ext cx="4045200" cy="4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0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http://porciuncula.org/pastoral/</a:t>
            </a:r>
            <a:endParaRPr sz="1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854075" y="2571750"/>
            <a:ext cx="3793200" cy="13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El Departament de Pastoral del Col·legi La Porciúncula  </a:t>
            </a:r>
            <a:r>
              <a:rPr b="1" lang="ca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vol ser l’animador de la vida espiritual de tota la Comunitat Educativa</a:t>
            </a:r>
            <a:r>
              <a:rPr lang="ca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, estant present en cadascuna de les etapes formatives, </a:t>
            </a:r>
            <a:r>
              <a:rPr b="1" lang="ca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acompanyant</a:t>
            </a:r>
            <a:r>
              <a:rPr lang="ca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 als alumnes en la seva vida escolar, ajudant-los a créixer en la triple dimensió personal, social i transcendent.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4734600" y="2366625"/>
            <a:ext cx="4246800" cy="12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500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El nostre</a:t>
            </a:r>
            <a:r>
              <a:rPr b="1" lang="ca" sz="1500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 objectiu</a:t>
            </a:r>
            <a:r>
              <a:rPr lang="ca" sz="1500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 no és un altre que c</a:t>
            </a:r>
            <a:r>
              <a:rPr b="1" lang="ca" sz="1500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ol·laborar en què els nostres alumnes integrin en la seva formació els valors cristians del PERDÓ, la MISERICÒRDIA, l’ECOLOGIA i la FRATERNITAT </a:t>
            </a:r>
            <a:r>
              <a:rPr lang="ca" sz="1500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que en un futur els farà treballar per una societat més justa. Tot això segons l’exemple de Sant Francesc d’Assís.</a:t>
            </a:r>
            <a:endParaRPr sz="1500">
              <a:solidFill>
                <a:srgbClr val="33333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8776500" y="4864775"/>
            <a:ext cx="266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2125" y="447150"/>
            <a:ext cx="2771775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653725" y="10142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     </a:t>
            </a:r>
            <a:r>
              <a:rPr b="1" lang="ca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PLA DE CLIMA DE CENTRE, CONVIVÈNCIA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00" name="Google Shape;100;p19"/>
          <p:cNvSpPr txBox="1"/>
          <p:nvPr>
            <p:ph idx="1" type="subTitle"/>
          </p:nvPr>
        </p:nvSpPr>
        <p:spPr>
          <a:xfrm>
            <a:off x="513025" y="2389600"/>
            <a:ext cx="4326600" cy="24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1400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Un adequat clima de convivencia al centre és fonamental per a afavorir l’adaptació i l’aprenentatge.</a:t>
            </a:r>
            <a:endParaRPr b="1" sz="1400">
              <a:solidFill>
                <a:srgbClr val="33333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Enguany, amb la nova situació, usarem una PLATAFORMA DE GESTIÓ D’AULA per atorgar al nostre alumnat punts positius o negatius en relació a la seva actitud dins l’aula i cap a la feina</a:t>
            </a:r>
            <a:r>
              <a:rPr lang="ca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ca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2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CLASSDOJO</a:t>
            </a:r>
            <a:endParaRPr sz="2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La finalitat és potenciar la motivació de l’alumnat cap a la feina, no la de penalitzar (encara que sigui una part) · Serà el 15% de nota d’actitud i feina de la nota final a totes les assignatures.</a:t>
            </a:r>
            <a:endParaRPr sz="13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És una eina útil que també, en el cas d’ESO ens pot servir per passar llista i que arribi directament als pares.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més info: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500" u="sng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Què és classdojo?</a:t>
            </a:r>
            <a:endParaRPr sz="15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500" u="sng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tutorial vídeo</a:t>
            </a:r>
            <a:endParaRPr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8800" y="3661199"/>
            <a:ext cx="1845196" cy="148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597050" y="177972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latin typeface="Comfortaa"/>
                <a:ea typeface="Comfortaa"/>
                <a:cs typeface="Comfortaa"/>
                <a:sym typeface="Comfortaa"/>
              </a:rPr>
              <a:t>PROJECTE ECOAMBIENTAL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8" name="Google Shape;108;p20"/>
          <p:cNvSpPr txBox="1"/>
          <p:nvPr>
            <p:ph idx="1" type="subTitle"/>
          </p:nvPr>
        </p:nvSpPr>
        <p:spPr>
          <a:xfrm>
            <a:off x="4835400" y="4696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SOM UNA ESCOLA VERDA… SOM UNA ESCOLA NETA!!!</a:t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0425" y="3382551"/>
            <a:ext cx="2643575" cy="176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5096400" y="1302825"/>
            <a:ext cx="3784200" cy="10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I ara més que mai, el nostre projecte no ha de quedar interromput.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Tenim un espai per cuidar i, amb accions a totes les etapes, s’intentarà complir-ho: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SOSTENIBILITAT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REDUCCIÓ DE RESIDUS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CONTAMINACIÓ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idx="1" type="subTitle"/>
          </p:nvPr>
        </p:nvSpPr>
        <p:spPr>
          <a:xfrm>
            <a:off x="770675" y="2233600"/>
            <a:ext cx="31698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PROJECTE 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ERASMUS</a:t>
            </a:r>
            <a:endParaRPr/>
          </a:p>
        </p:txBody>
      </p:sp>
      <p:sp>
        <p:nvSpPr>
          <p:cNvPr id="116" name="Google Shape;116;p21"/>
          <p:cNvSpPr txBox="1"/>
          <p:nvPr>
            <p:ph idx="2" type="body"/>
          </p:nvPr>
        </p:nvSpPr>
        <p:spPr>
          <a:xfrm>
            <a:off x="4957875" y="10639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Erasmus+ és el programa europeu en els àmbits de l’educació, la formació, la juventut i l’esport.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El nostre centre participa al projecte “Included in Nature”, amb el codi  2019-1-ES01-KA229-064835 i juntament amb els països de Finlàndia, Eslovàquia i Eslovènia.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ca" sz="15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http://www.erasmusplus.gob.es/sepieeduyforma.html#informacion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