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Economica"/>
      <p:regular r:id="rId27"/>
      <p:bold r:id="rId28"/>
      <p:italic r:id="rId29"/>
      <p:boldItalic r:id="rId30"/>
    </p:embeddedFont>
    <p:embeddedFont>
      <p:font typeface="Open Sans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EF2FE29B-DE5B-46CA-88B0-A72E9AAFA61D}">
  <a:tblStyle styleId="{EF2FE29B-DE5B-46CA-88B0-A72E9AAFA6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Economica-bold.fntdata"/><Relationship Id="rId27" Type="http://schemas.openxmlformats.org/officeDocument/2006/relationships/font" Target="fonts/Economica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Economica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regular.fntdata"/><Relationship Id="rId30" Type="http://schemas.openxmlformats.org/officeDocument/2006/relationships/font" Target="fonts/Economica-boldItalic.fntdata"/><Relationship Id="rId11" Type="http://schemas.openxmlformats.org/officeDocument/2006/relationships/slide" Target="slides/slide5.xml"/><Relationship Id="rId33" Type="http://schemas.openxmlformats.org/officeDocument/2006/relationships/font" Target="fonts/OpenSans-italic.fntdata"/><Relationship Id="rId10" Type="http://schemas.openxmlformats.org/officeDocument/2006/relationships/slide" Target="slides/slide4.xml"/><Relationship Id="rId32" Type="http://schemas.openxmlformats.org/officeDocument/2006/relationships/font" Target="fonts/OpenSans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font" Target="fonts/OpenSans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1fcfc4272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1fcfc4272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41fcfc4272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41fcfc4272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41fcfc4272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41fcfc4272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1fcfc4272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1fcfc4272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1fcfc4272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1fcfc4272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1fcfc4272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1fcfc4272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41fcfc4272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41fcfc4272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41fcfc4272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41fcfc4272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204153917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20415391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41fcfc4272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41fcfc4272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41fcfc427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41fcfc427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420415391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420415391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1fcfc427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1fcfc427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1fcfc4272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1fcfc427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1fcfc4272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1fcfc4272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1fcfc4272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1fcfc427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1fcfc4272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1fcfc4272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1fcfc4272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1fcfc4272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41fcfc4272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41fcfc4272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porciuncula.org/secretaria/educamos/" TargetMode="External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porciuncula.org/" TargetMode="External"/><Relationship Id="rId4" Type="http://schemas.openxmlformats.org/officeDocument/2006/relationships/hyperlink" Target="http://laporciunculaeso.blogspot.com/" TargetMode="External"/><Relationship Id="rId5" Type="http://schemas.openxmlformats.org/officeDocument/2006/relationships/hyperlink" Target="http://porciuncula.org/secretaria/educamos/" TargetMode="External"/><Relationship Id="rId6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porciuncula.org/pastoral/" TargetMode="External"/><Relationship Id="rId4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porciuncula.org/placonvivencia.html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9CB9C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Reunió de pares 2n  ESO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170150" y="2837875"/>
            <a:ext cx="33657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setembre de 2019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Inés Ferrer   tutora de 2n B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Ana Arrabé  tutora de 2n C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Aina Torrens tutora de 2n A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0338" y="2458175"/>
            <a:ext cx="176212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60350" y="720825"/>
            <a:ext cx="1581150" cy="136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ACTIVITATS EXTRAESCOLARS</a:t>
            </a:r>
            <a:endParaRPr/>
          </a:p>
        </p:txBody>
      </p:sp>
      <p:sp>
        <p:nvSpPr>
          <p:cNvPr id="147" name="Google Shape;147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HEU REBUT O REBREU UN FULL, O PODREU DISPOSAR D’ELL A SECRETARIA, PER PODER SABER QUINES ACTIVITATS ES FARAN, HORARIS I QUAN US HI PODEU APUNTAR.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a"/>
              <a:t>TAMBÉ ES PODRÀ CONSULTAR AL WEB DE L’ESCOLA</a:t>
            </a:r>
            <a:endParaRPr/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00" y="2765475"/>
            <a:ext cx="3463475" cy="189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2"/>
          <p:cNvSpPr/>
          <p:nvPr/>
        </p:nvSpPr>
        <p:spPr>
          <a:xfrm>
            <a:off x="8298000" y="4535400"/>
            <a:ext cx="506700" cy="430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/>
          <p:nvPr/>
        </p:nvSpPr>
        <p:spPr>
          <a:xfrm>
            <a:off x="322425" y="256400"/>
            <a:ext cx="2077800" cy="1393500"/>
          </a:xfrm>
          <a:prstGeom prst="wedgeEllipseCallout">
            <a:avLst>
              <a:gd fmla="val -37493" name="adj1"/>
              <a:gd fmla="val 77273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3"/>
          <p:cNvSpPr txBox="1"/>
          <p:nvPr>
            <p:ph type="title"/>
          </p:nvPr>
        </p:nvSpPr>
        <p:spPr>
          <a:xfrm>
            <a:off x="-735375" y="1931650"/>
            <a:ext cx="4045200" cy="80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BIBLIOTECA</a:t>
            </a:r>
            <a:endParaRPr/>
          </a:p>
        </p:txBody>
      </p:sp>
      <p:sp>
        <p:nvSpPr>
          <p:cNvPr id="156" name="Google Shape;156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latin typeface="Economica"/>
                <a:ea typeface="Economica"/>
                <a:cs typeface="Economica"/>
                <a:sym typeface="Economica"/>
              </a:rPr>
              <a:t>FA DOS CURSOS</a:t>
            </a:r>
            <a:r>
              <a:rPr lang="ca">
                <a:latin typeface="Economica"/>
                <a:ea typeface="Economica"/>
                <a:cs typeface="Economica"/>
                <a:sym typeface="Economica"/>
              </a:rPr>
              <a:t> ES FEU UNA REMODELACIÓ DE LA BIBLIOTECA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Al cap i a la fi, el que volem és fomentar la lectura i l’estudi. </a:t>
            </a:r>
            <a:endParaRPr sz="14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Per això, la biblioteca romandrà oberta en l’</a:t>
            </a:r>
            <a:r>
              <a:rPr b="1" lang="ca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HORARI </a:t>
            </a:r>
            <a:r>
              <a:rPr lang="ca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següent:</a:t>
            </a:r>
            <a:endParaRPr sz="14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Dilluns i dijous (de 14’30 a 16’30 hores)</a:t>
            </a:r>
            <a:endParaRPr sz="14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Dimarts (de 15’30 a 16’30 hores)</a:t>
            </a:r>
            <a:endParaRPr sz="14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Divendres (de 14’30 a 16’00 hores)</a:t>
            </a:r>
            <a:endParaRPr sz="14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S’obrirà d’octubre a maig. </a:t>
            </a:r>
            <a:endParaRPr sz="14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3"/>
          <p:cNvSpPr txBox="1"/>
          <p:nvPr/>
        </p:nvSpPr>
        <p:spPr>
          <a:xfrm rot="-551527">
            <a:off x="5074851" y="3474166"/>
            <a:ext cx="3566298" cy="109254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Per a una millor organització del centre, </a:t>
            </a:r>
            <a:r>
              <a:rPr b="1" lang="ca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els alumnes d’ESO que hagin de quedar al centre, o</a:t>
            </a:r>
            <a:r>
              <a:rPr lang="ca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bé han de realitzar activitats extraescolars o bé </a:t>
            </a:r>
            <a:r>
              <a:rPr b="1" lang="ca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han d’anar a la biblioteca a realitzar deures o gaudir de la lectura. </a:t>
            </a:r>
            <a:endParaRPr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No poden quedar al pati de l’escola.   </a:t>
            </a:r>
            <a:endParaRPr b="1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663" y="2769003"/>
            <a:ext cx="3026875" cy="228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/>
        </p:nvSpPr>
        <p:spPr>
          <a:xfrm rot="-676315">
            <a:off x="354692" y="540100"/>
            <a:ext cx="2394284" cy="566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S’HA DE PAGAR UNA QUOTA MENSUAL. JA SE N’INFORMARÀ</a:t>
            </a:r>
            <a:endParaRPr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LA SETMANA QUE VE</a:t>
            </a:r>
            <a:endParaRPr b="1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8298000" y="4535400"/>
            <a:ext cx="506700" cy="430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HORARI GENERAL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A ESO</a:t>
            </a:r>
            <a:endParaRPr/>
          </a:p>
        </p:txBody>
      </p:sp>
      <p:sp>
        <p:nvSpPr>
          <p:cNvPr id="166" name="Google Shape;166;p24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a"/>
              <a:t>ENTRADES A L’ESCOLA: </a:t>
            </a:r>
            <a:r>
              <a:rPr lang="ca"/>
              <a:t>a les 8 es tancaran les dues portes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a"/>
              <a:t>Si arribam tard, L’ALUMNE/A haurà d’entrar per secretaria.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a"/>
              <a:t>MENJADOR: a les 13 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a"/>
              <a:t>SECRETARIA: matins de 8.45 a 13 h. Horabaixes de 14 a 16.30 h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168" name="Google Shape;168;p24"/>
          <p:cNvGraphicFramePr/>
          <p:nvPr/>
        </p:nvGraphicFramePr>
        <p:xfrm>
          <a:off x="780875" y="2841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{EF2FE29B-DE5B-46CA-88B0-A72E9AAFA61D}</a:tableStyleId>
              </a:tblPr>
              <a:tblGrid>
                <a:gridCol w="1130725"/>
                <a:gridCol w="15467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DILLUNS</a:t>
                      </a:r>
                      <a:endParaRPr>
                        <a:solidFill>
                          <a:schemeClr val="dk1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2032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DIMARTS</a:t>
                      </a:r>
                      <a:endParaRPr>
                        <a:solidFill>
                          <a:schemeClr val="dk1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marR="381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DIMECRES</a:t>
                      </a:r>
                      <a:endParaRPr>
                        <a:solidFill>
                          <a:schemeClr val="dk1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DIJOUS</a:t>
                      </a:r>
                      <a:endParaRPr>
                        <a:solidFill>
                          <a:schemeClr val="dk1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ca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DIVENDRES</a:t>
                      </a:r>
                      <a:endParaRPr b="1"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a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de 7:55 a 14:30 h</a:t>
                      </a:r>
                      <a:endParaRPr>
                        <a:solidFill>
                          <a:schemeClr val="dk1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2032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a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de 7:55 a 15:25 h</a:t>
                      </a:r>
                      <a:endParaRPr>
                        <a:solidFill>
                          <a:schemeClr val="dk1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marR="3810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a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de 7:55 a 13:00 h</a:t>
                      </a:r>
                      <a:endParaRPr>
                        <a:solidFill>
                          <a:schemeClr val="dk1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a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de 7:55 a 14:30 h</a:t>
                      </a:r>
                      <a:endParaRPr>
                        <a:solidFill>
                          <a:schemeClr val="dk1"/>
                        </a:solidFill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  <a:p>
                      <a:pPr indent="0" lvl="0" marL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ca">
                          <a:solidFill>
                            <a:schemeClr val="dk1"/>
                          </a:solidFill>
                          <a:latin typeface="Economica"/>
                          <a:ea typeface="Economica"/>
                          <a:cs typeface="Economica"/>
                          <a:sym typeface="Economica"/>
                        </a:rPr>
                        <a:t>de 7:55 a 14:30 h</a:t>
                      </a:r>
                      <a:endParaRPr>
                        <a:latin typeface="Economica"/>
                        <a:ea typeface="Economica"/>
                        <a:cs typeface="Economica"/>
                        <a:sym typeface="Economica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69" name="Google Shape;169;p24"/>
          <p:cNvSpPr txBox="1"/>
          <p:nvPr/>
        </p:nvSpPr>
        <p:spPr>
          <a:xfrm rot="-674236">
            <a:off x="5112642" y="3402012"/>
            <a:ext cx="3525386" cy="1226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800">
                <a:latin typeface="Open Sans"/>
                <a:ea typeface="Open Sans"/>
                <a:cs typeface="Open Sans"/>
                <a:sym typeface="Open Sans"/>
              </a:rPr>
              <a:t>NO ES POT SORTIR D’ESCOLA SENSE PERMÍS. 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72679">
            <a:off x="3348075" y="269726"/>
            <a:ext cx="1479050" cy="147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4"/>
          <p:cNvSpPr/>
          <p:nvPr/>
        </p:nvSpPr>
        <p:spPr>
          <a:xfrm>
            <a:off x="8298000" y="4535400"/>
            <a:ext cx="506700" cy="430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>
            <p:ph type="title"/>
          </p:nvPr>
        </p:nvSpPr>
        <p:spPr>
          <a:xfrm>
            <a:off x="188225" y="3162775"/>
            <a:ext cx="4045200" cy="75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Calendari</a:t>
            </a:r>
            <a:endParaRPr/>
          </a:p>
        </p:txBody>
      </p:sp>
      <p:sp>
        <p:nvSpPr>
          <p:cNvPr id="177" name="Google Shape;177;p25"/>
          <p:cNvSpPr txBox="1"/>
          <p:nvPr>
            <p:ph idx="1" type="subTitle"/>
          </p:nvPr>
        </p:nvSpPr>
        <p:spPr>
          <a:xfrm>
            <a:off x="232400" y="4005200"/>
            <a:ext cx="4045200" cy="9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EL CURS COMENÇÀ DIA 11 DE SETEMBRE I ACABARÀ DIA 19 DE JUNY</a:t>
            </a:r>
            <a:endParaRPr/>
          </a:p>
        </p:txBody>
      </p:sp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46975">
            <a:off x="265500" y="222750"/>
            <a:ext cx="1280700" cy="146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/>
          <p:cNvSpPr txBox="1"/>
          <p:nvPr/>
        </p:nvSpPr>
        <p:spPr>
          <a:xfrm>
            <a:off x="4691075" y="144000"/>
            <a:ext cx="4387500" cy="3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0" name="Google Shape;18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3773" y="144000"/>
            <a:ext cx="5684148" cy="37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COSES A TENIR EN COMPTE</a:t>
            </a:r>
            <a:endParaRPr/>
          </a:p>
        </p:txBody>
      </p:sp>
      <p:sp>
        <p:nvSpPr>
          <p:cNvPr id="186" name="Google Shape;186;p26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1</a:t>
            </a:r>
            <a:endParaRPr/>
          </a:p>
        </p:txBody>
      </p:sp>
      <p:sp>
        <p:nvSpPr>
          <p:cNvPr id="187" name="Google Shape;187;p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a"/>
              <a:t>NOTES:  </a:t>
            </a:r>
            <a:r>
              <a:rPr lang="ca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ELS BUTLLETINS DE NOTES S’ENTREGARAN ALS PARES abans de Nadal, Pasqua i a final de curs. Hi haurà uns dies i uns horaris.</a:t>
            </a:r>
            <a:endParaRPr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Char char="★"/>
            </a:pPr>
            <a:r>
              <a:rPr lang="ca">
                <a:latin typeface="Economica"/>
                <a:ea typeface="Economica"/>
                <a:cs typeface="Economica"/>
                <a:sym typeface="Economica"/>
              </a:rPr>
              <a:t>EXCURSIONS I SORTIDES: </a:t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marR="7937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AutoNum type="arabicPeriod"/>
            </a:pPr>
            <a:r>
              <a:rPr lang="ca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Les excursions i sortides són activitats de l'escola i, en cas de no assistir-hi, és </a:t>
            </a:r>
            <a:r>
              <a:rPr lang="ca" sz="1400" u="sng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obligada l’assistència al centre</a:t>
            </a:r>
            <a:r>
              <a:rPr lang="ca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.</a:t>
            </a:r>
            <a:endParaRPr sz="14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marR="7937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AutoNum type="arabicPeriod"/>
            </a:pPr>
            <a:r>
              <a:rPr lang="ca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Les </a:t>
            </a:r>
            <a:r>
              <a:rPr lang="ca" sz="1400" u="sng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absències</a:t>
            </a:r>
            <a:r>
              <a:rPr lang="ca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a les excursions es comunicaran tres dies abans de la data, sempre que hi hagi motius suficients i justificables. En cas contrari, es carregaran les despeses de l'excursió als rebuts. L'excursió no es realitzarà si hi ha un 20% o més d’absències no justificades per aula.</a:t>
            </a:r>
            <a:endParaRPr sz="14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marR="7937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AutoNum type="arabicPeriod"/>
            </a:pPr>
            <a:r>
              <a:rPr lang="ca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Els tutors sol·licitaran </a:t>
            </a:r>
            <a:r>
              <a:rPr lang="ca" sz="1400" u="sng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autorització escrita</a:t>
            </a:r>
            <a:r>
              <a:rPr lang="ca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als pares, que haurà de ser signada.</a:t>
            </a:r>
            <a:endParaRPr sz="14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marR="79375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conomica"/>
              <a:buAutoNum type="arabicPeriod"/>
            </a:pPr>
            <a:r>
              <a:rPr lang="ca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Els alumnes aniran </a:t>
            </a:r>
            <a:r>
              <a:rPr lang="ca" sz="1400" u="sng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sempre acompanyats</a:t>
            </a:r>
            <a:r>
              <a:rPr lang="ca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de les seves professores i professors.</a:t>
            </a:r>
            <a:endParaRPr sz="14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84961">
            <a:off x="511246" y="3340121"/>
            <a:ext cx="1467950" cy="146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6"/>
          <p:cNvSpPr/>
          <p:nvPr/>
        </p:nvSpPr>
        <p:spPr>
          <a:xfrm>
            <a:off x="8298000" y="4535400"/>
            <a:ext cx="506700" cy="430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COSES A TENIR EN COMPTE</a:t>
            </a:r>
            <a:endParaRPr/>
          </a:p>
        </p:txBody>
      </p:sp>
      <p:sp>
        <p:nvSpPr>
          <p:cNvPr id="195" name="Google Shape;195;p27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2</a:t>
            </a:r>
            <a:endParaRPr/>
          </a:p>
        </p:txBody>
      </p:sp>
      <p:sp>
        <p:nvSpPr>
          <p:cNvPr id="196" name="Google Shape;196;p2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★"/>
            </a:pPr>
            <a:r>
              <a:rPr lang="ca" sz="2400">
                <a:latin typeface="Economica"/>
                <a:ea typeface="Economica"/>
                <a:cs typeface="Economica"/>
                <a:sym typeface="Economica"/>
              </a:rPr>
              <a:t>AGENDA</a:t>
            </a:r>
            <a:r>
              <a:rPr lang="ca" sz="2400">
                <a:latin typeface="Economica"/>
                <a:ea typeface="Economica"/>
                <a:cs typeface="Economica"/>
                <a:sym typeface="Economica"/>
              </a:rPr>
              <a:t>:</a:t>
            </a:r>
            <a:r>
              <a:rPr lang="ca" sz="2400">
                <a:latin typeface="Economica"/>
                <a:ea typeface="Economica"/>
                <a:cs typeface="Economica"/>
                <a:sym typeface="Economica"/>
              </a:rPr>
              <a:t>     </a:t>
            </a:r>
            <a:r>
              <a:rPr lang="ca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L'agenda ha de ser una eina útil per a </a:t>
            </a:r>
            <a:r>
              <a:rPr lang="ca" sz="1400" u="sng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l'organització de l'alumne</a:t>
            </a:r>
            <a:r>
              <a:rPr lang="ca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en el seu treball acadèmic.</a:t>
            </a:r>
            <a:endParaRPr sz="14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★"/>
            </a:pPr>
            <a:r>
              <a:rPr lang="ca" sz="2400">
                <a:latin typeface="Economica"/>
                <a:ea typeface="Economica"/>
                <a:cs typeface="Economica"/>
                <a:sym typeface="Economica"/>
              </a:rPr>
              <a:t>EDUCAMOS:</a:t>
            </a:r>
            <a:r>
              <a:rPr lang="ca" sz="1400">
                <a:latin typeface="Economica"/>
                <a:ea typeface="Economica"/>
                <a:cs typeface="Economica"/>
                <a:sym typeface="Economica"/>
              </a:rPr>
              <a:t>   a través de la vostra adreça electrònica tendreu accés a </a:t>
            </a:r>
            <a:r>
              <a:rPr lang="ca" sz="1400" u="sng">
                <a:solidFill>
                  <a:schemeClr val="hlink"/>
                </a:solidFill>
                <a:latin typeface="Economica"/>
                <a:ea typeface="Economica"/>
                <a:cs typeface="Economica"/>
                <a:sym typeface="Economica"/>
                <a:hlinkClick r:id="rId3"/>
              </a:rPr>
              <a:t>educamos</a:t>
            </a:r>
            <a:r>
              <a:rPr lang="ca" sz="1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. Allà s’hi poden consultar notes, pensau que no només es posen notes dels exàmens… i tasques a fer. Enguany se farà la prova de donar usuari als alumnes, només podran consultar les notes i mirar agenda</a:t>
            </a:r>
            <a:endParaRPr sz="14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conomica"/>
              <a:buChar char="★"/>
            </a:pPr>
            <a:r>
              <a:rPr lang="ca" sz="2400">
                <a:latin typeface="Economica"/>
                <a:ea typeface="Economica"/>
                <a:cs typeface="Economica"/>
                <a:sym typeface="Economica"/>
              </a:rPr>
              <a:t>CONTRASENYES:</a:t>
            </a:r>
            <a:r>
              <a:rPr lang="ca" sz="2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</a:t>
            </a:r>
            <a:r>
              <a:rPr lang="ca" sz="1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ÉS RECOMANABLE SABER LES CONTRASENYES D’ACCÉS A LES PLATAFORMES VIRTUALS DELS VOSTRES FILLS (ONMAT, AULA VIRTUAL, EDMODO…)I DEL CORREU ELECTRÒNIC, PER SI DE CAS.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97" name="Google Shape;19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84961">
            <a:off x="511246" y="3340121"/>
            <a:ext cx="1467950" cy="146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 txBox="1"/>
          <p:nvPr/>
        </p:nvSpPr>
        <p:spPr>
          <a:xfrm>
            <a:off x="8511000" y="4682850"/>
            <a:ext cx="2655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</a:rPr>
              <a:t>a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COSES A TENIR EN COMPTE</a:t>
            </a:r>
            <a:endParaRPr/>
          </a:p>
        </p:txBody>
      </p:sp>
      <p:sp>
        <p:nvSpPr>
          <p:cNvPr id="204" name="Google Shape;204;p28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3</a:t>
            </a:r>
            <a:endParaRPr/>
          </a:p>
        </p:txBody>
      </p:sp>
      <p:sp>
        <p:nvSpPr>
          <p:cNvPr id="205" name="Google Shape;205;p28"/>
          <p:cNvSpPr txBox="1"/>
          <p:nvPr>
            <p:ph idx="2" type="body"/>
          </p:nvPr>
        </p:nvSpPr>
        <p:spPr>
          <a:xfrm>
            <a:off x="4640600" y="724200"/>
            <a:ext cx="43683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2400">
                <a:latin typeface="Economica"/>
                <a:ea typeface="Economica"/>
                <a:cs typeface="Economica"/>
                <a:sym typeface="Economica"/>
              </a:rPr>
              <a:t>REVISIÓ DE CONTROLS</a:t>
            </a:r>
            <a:r>
              <a:rPr lang="ca" sz="2400">
                <a:latin typeface="Economica"/>
                <a:ea typeface="Economica"/>
                <a:cs typeface="Economica"/>
                <a:sym typeface="Economica"/>
              </a:rPr>
              <a:t>:     </a:t>
            </a:r>
            <a:r>
              <a:rPr lang="ca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En qualsevol moment es pot sol·licitar cita amb el professor/a d’una determinada àrea per comentar l’evolució de l’alumne, veure els controls o proves efectuades o d’altres qüestions que s’estimin oportunes. </a:t>
            </a:r>
            <a:endParaRPr sz="14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13334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Això es podrà fer efectiu mitjançant l’agenda de l’alumne, telefonant al centre o amb el correu electrònic del professor/a escrit més endavant.</a:t>
            </a:r>
            <a:endParaRPr sz="14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13334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13334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Si es vol una còpia, s’ha de fer una petició per escrit que serà facilitada pel mateix professor/a.</a:t>
            </a:r>
            <a:endParaRPr sz="14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latin typeface="Economica"/>
                <a:ea typeface="Economica"/>
                <a:cs typeface="Economica"/>
                <a:sym typeface="Economica"/>
              </a:rPr>
              <a:t>JUSTIFICACIÓ FALTES D’ASSISTÈNCIA</a:t>
            </a:r>
            <a:r>
              <a:rPr lang="ca" sz="2400">
                <a:latin typeface="Economica"/>
                <a:ea typeface="Economica"/>
                <a:cs typeface="Economica"/>
                <a:sym typeface="Economica"/>
              </a:rPr>
              <a:t>:</a:t>
            </a:r>
            <a:r>
              <a:rPr lang="ca" sz="140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13334" rtl="0" algn="just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Les faltes han de ser justificades pel pare, mare o tutor legal de l’alumne.</a:t>
            </a:r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13334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En cas de falta d’assistència havent-hi un control, s’ha de justificar amb paper extern (mèdic, de viatge,....)</a:t>
            </a:r>
            <a:endParaRPr u="sng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40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206" name="Google Shape;20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84961">
            <a:off x="511246" y="3340121"/>
            <a:ext cx="1467950" cy="146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/>
          <p:nvPr/>
        </p:nvSpPr>
        <p:spPr>
          <a:xfrm>
            <a:off x="8298000" y="4535400"/>
            <a:ext cx="506700" cy="430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COSES A TENIR EN COMPTE</a:t>
            </a:r>
            <a:endParaRPr/>
          </a:p>
        </p:txBody>
      </p:sp>
      <p:sp>
        <p:nvSpPr>
          <p:cNvPr id="213" name="Google Shape;213;p2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4</a:t>
            </a:r>
            <a:endParaRPr/>
          </a:p>
        </p:txBody>
      </p:sp>
      <p:sp>
        <p:nvSpPr>
          <p:cNvPr id="214" name="Google Shape;214;p29"/>
          <p:cNvSpPr txBox="1"/>
          <p:nvPr>
            <p:ph idx="2" type="body"/>
          </p:nvPr>
        </p:nvSpPr>
        <p:spPr>
          <a:xfrm>
            <a:off x="4640600" y="724200"/>
            <a:ext cx="43683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2400">
                <a:latin typeface="Economica"/>
                <a:ea typeface="Economica"/>
                <a:cs typeface="Economica"/>
                <a:sym typeface="Economica"/>
              </a:rPr>
              <a:t>PROMOCIÓ DE CURS:   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2400">
                <a:latin typeface="Economica"/>
                <a:ea typeface="Economica"/>
                <a:cs typeface="Economica"/>
                <a:sym typeface="Economica"/>
              </a:rPr>
              <a:t>Aquell alumne que li quedin matèries pel juny, s’ha de presentar per setembre!!!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2400">
                <a:solidFill>
                  <a:srgbClr val="000000"/>
                </a:solidFill>
                <a:highlight>
                  <a:srgbClr val="D5A6BD"/>
                </a:highlight>
                <a:latin typeface="Economica"/>
                <a:ea typeface="Economica"/>
                <a:cs typeface="Economica"/>
                <a:sym typeface="Economica"/>
              </a:rPr>
              <a:t>Alerta que si pel setembre li queden mates i català o mates i castellà, no  passa a 2n d’ESO… o més 2 assignatures, tampoc.</a:t>
            </a:r>
            <a:endParaRPr sz="1400">
              <a:solidFill>
                <a:srgbClr val="000000"/>
              </a:solidFill>
              <a:highlight>
                <a:srgbClr val="D5A6BD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2400">
                <a:latin typeface="Economica"/>
                <a:ea typeface="Economica"/>
                <a:cs typeface="Economica"/>
                <a:sym typeface="Economica"/>
              </a:rPr>
              <a:t>noves addiccions i coses a controlar com a pares</a:t>
            </a:r>
            <a:r>
              <a:rPr lang="ca" sz="2400">
                <a:latin typeface="Economica"/>
                <a:ea typeface="Economica"/>
                <a:cs typeface="Economica"/>
                <a:sym typeface="Economica"/>
              </a:rPr>
              <a:t>:</a:t>
            </a:r>
            <a:r>
              <a:rPr lang="ca" sz="1400">
                <a:latin typeface="Economica"/>
                <a:ea typeface="Economica"/>
                <a:cs typeface="Economica"/>
                <a:sym typeface="Economica"/>
              </a:rPr>
              <a:t>               </a:t>
            </a:r>
            <a:r>
              <a:rPr lang="ca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ús del mòbil, grups de whatsapp, xarxes socials, Fortnite, Play, XBOX….                                         </a:t>
            </a:r>
            <a:r>
              <a:rPr lang="ca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a" sz="140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215" name="Google Shape;21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84961">
            <a:off x="511246" y="3340121"/>
            <a:ext cx="1467950" cy="146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0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COSES A TENIR EN COMPTE</a:t>
            </a:r>
            <a:endParaRPr/>
          </a:p>
        </p:txBody>
      </p:sp>
      <p:sp>
        <p:nvSpPr>
          <p:cNvPr id="221" name="Google Shape;221;p30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4</a:t>
            </a:r>
            <a:endParaRPr/>
          </a:p>
        </p:txBody>
      </p:sp>
      <p:sp>
        <p:nvSpPr>
          <p:cNvPr id="222" name="Google Shape;222;p30"/>
          <p:cNvSpPr txBox="1"/>
          <p:nvPr>
            <p:ph idx="2" type="body"/>
          </p:nvPr>
        </p:nvSpPr>
        <p:spPr>
          <a:xfrm>
            <a:off x="4640600" y="724200"/>
            <a:ext cx="43683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2400">
                <a:latin typeface="Economica"/>
                <a:ea typeface="Economica"/>
                <a:cs typeface="Economica"/>
                <a:sym typeface="Economica"/>
              </a:rPr>
              <a:t>MATERIAL D’EDUCACIÓ FÍSICA</a:t>
            </a:r>
            <a:r>
              <a:rPr lang="ca" sz="2400">
                <a:latin typeface="Economica"/>
                <a:ea typeface="Economica"/>
                <a:cs typeface="Economica"/>
                <a:sym typeface="Economica"/>
              </a:rPr>
              <a:t>:   </a:t>
            </a:r>
            <a:endParaRPr sz="2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2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se necessita durant el curs el material següent: pales de platja, fresbee, fona, pilota de tenis, </a:t>
            </a:r>
            <a:r>
              <a:rPr lang="ca" sz="2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banyador</a:t>
            </a:r>
            <a:r>
              <a:rPr lang="ca" sz="2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, uniforme obligatori, camiseta per canviar-se.</a:t>
            </a:r>
            <a:endParaRPr sz="1400">
              <a:solidFill>
                <a:srgbClr val="000000"/>
              </a:solidFill>
              <a:highlight>
                <a:srgbClr val="D5A6BD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2400">
                <a:latin typeface="Economica"/>
                <a:ea typeface="Economica"/>
                <a:cs typeface="Economica"/>
                <a:sym typeface="Economica"/>
              </a:rPr>
              <a:t>CRITERIS AVALUACIÓ</a:t>
            </a:r>
            <a:r>
              <a:rPr lang="ca" sz="2400">
                <a:latin typeface="Economica"/>
                <a:ea typeface="Economica"/>
                <a:cs typeface="Economica"/>
                <a:sym typeface="Economica"/>
              </a:rPr>
              <a:t>:</a:t>
            </a:r>
            <a:r>
              <a:rPr lang="ca" sz="1400">
                <a:latin typeface="Economica"/>
                <a:ea typeface="Economica"/>
                <a:cs typeface="Economica"/>
                <a:sym typeface="Economica"/>
              </a:rPr>
              <a:t>              </a:t>
            </a:r>
            <a:r>
              <a:rPr b="1" lang="ca" sz="1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CADA ASSIGNATURA TENDRÀ ELS SEUS CRITERIS QUE SE PODRAN CONSULTAR MÉS ENVANT EN UN DOSSIER PENJAT A LA PLANA WEB.</a:t>
            </a:r>
            <a:r>
              <a:rPr b="1" lang="ca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               </a:t>
            </a:r>
            <a:r>
              <a:rPr lang="ca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                     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a" sz="1400">
                <a:latin typeface="Economica"/>
                <a:ea typeface="Economica"/>
                <a:cs typeface="Economica"/>
                <a:sym typeface="Economica"/>
              </a:rPr>
              <a:t> 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223" name="Google Shape;22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84961">
            <a:off x="511246" y="3340121"/>
            <a:ext cx="1467950" cy="146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0"/>
          <p:cNvSpPr/>
          <p:nvPr/>
        </p:nvSpPr>
        <p:spPr>
          <a:xfrm>
            <a:off x="8298000" y="4535400"/>
            <a:ext cx="506700" cy="430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33176">
            <a:off x="2591800" y="3224881"/>
            <a:ext cx="1851100" cy="1386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200" u="sng">
                <a:latin typeface="Arial"/>
                <a:ea typeface="Arial"/>
                <a:cs typeface="Arial"/>
                <a:sym typeface="Arial"/>
              </a:rPr>
              <a:t>QUÈ PODEU FER PER AJUDAR ELS VOSTRES FILLS?</a:t>
            </a:r>
            <a:endParaRPr/>
          </a:p>
        </p:txBody>
      </p:sp>
      <p:sp>
        <p:nvSpPr>
          <p:cNvPr id="231" name="Google Shape;231;p31"/>
          <p:cNvSpPr txBox="1"/>
          <p:nvPr>
            <p:ph idx="1" type="body"/>
          </p:nvPr>
        </p:nvSpPr>
        <p:spPr>
          <a:xfrm>
            <a:off x="311700" y="1225225"/>
            <a:ext cx="70377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100">
                <a:latin typeface="Trebuchet MS"/>
                <a:ea typeface="Trebuchet MS"/>
                <a:cs typeface="Trebuchet MS"/>
                <a:sym typeface="Trebuchet MS"/>
              </a:rPr>
              <a:t>Pensau que cada dia és important la </a:t>
            </a:r>
            <a:r>
              <a:rPr b="1" lang="ca" sz="1100" u="sng">
                <a:latin typeface="Trebuchet MS"/>
                <a:ea typeface="Trebuchet MS"/>
                <a:cs typeface="Trebuchet MS"/>
                <a:sym typeface="Trebuchet MS"/>
              </a:rPr>
              <a:t>feina realitzada a l’aula</a:t>
            </a:r>
            <a:r>
              <a:rPr lang="ca" sz="1100">
                <a:latin typeface="Trebuchet MS"/>
                <a:ea typeface="Trebuchet MS"/>
                <a:cs typeface="Trebuchet MS"/>
                <a:sym typeface="Trebuchet MS"/>
              </a:rPr>
              <a:t>, per tant a l’hora de fer feina a casa QUE </a:t>
            </a:r>
            <a:r>
              <a:rPr b="1" lang="ca" sz="1100" u="sng">
                <a:latin typeface="Trebuchet MS"/>
                <a:ea typeface="Trebuchet MS"/>
                <a:cs typeface="Trebuchet MS"/>
                <a:sym typeface="Trebuchet MS"/>
              </a:rPr>
              <a:t>repassin</a:t>
            </a:r>
            <a:r>
              <a:rPr lang="ca" sz="1100">
                <a:latin typeface="Trebuchet MS"/>
                <a:ea typeface="Trebuchet MS"/>
                <a:cs typeface="Trebuchet MS"/>
                <a:sym typeface="Trebuchet MS"/>
              </a:rPr>
              <a:t> els exercicis fets i </a:t>
            </a:r>
            <a:r>
              <a:rPr b="1" lang="ca" sz="1100" u="sng">
                <a:latin typeface="Trebuchet MS"/>
                <a:ea typeface="Trebuchet MS"/>
                <a:cs typeface="Trebuchet MS"/>
                <a:sym typeface="Trebuchet MS"/>
              </a:rPr>
              <a:t>estudiïn</a:t>
            </a:r>
            <a:r>
              <a:rPr lang="ca" sz="1100">
                <a:latin typeface="Trebuchet MS"/>
                <a:ea typeface="Trebuchet MS"/>
                <a:cs typeface="Trebuchet MS"/>
                <a:sym typeface="Trebuchet MS"/>
              </a:rPr>
              <a:t> els diferents tipus de textos treballats a llengües, el vocabulari d’anglès i les tasques de naturals i geografia i història. Que no esperin a estudiar al </a:t>
            </a:r>
            <a:r>
              <a:rPr b="1" lang="ca" sz="1100" u="sng">
                <a:latin typeface="Trebuchet MS"/>
                <a:ea typeface="Trebuchet MS"/>
                <a:cs typeface="Trebuchet MS"/>
                <a:sym typeface="Trebuchet MS"/>
              </a:rPr>
              <a:t>control</a:t>
            </a:r>
            <a:r>
              <a:rPr lang="ca" sz="1100">
                <a:latin typeface="Trebuchet MS"/>
                <a:ea typeface="Trebuchet MS"/>
                <a:cs typeface="Trebuchet MS"/>
                <a:sym typeface="Trebuchet MS"/>
              </a:rPr>
              <a:t>, ja que aquest només és una part de la nota.</a:t>
            </a:r>
            <a:endParaRPr sz="1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100">
                <a:latin typeface="Trebuchet MS"/>
                <a:ea typeface="Trebuchet MS"/>
                <a:cs typeface="Trebuchet MS"/>
                <a:sym typeface="Trebuchet MS"/>
              </a:rPr>
              <a:t>És important </a:t>
            </a:r>
            <a:r>
              <a:rPr b="1" lang="ca" sz="1100" u="sng">
                <a:latin typeface="Trebuchet MS"/>
                <a:ea typeface="Trebuchet MS"/>
                <a:cs typeface="Trebuchet MS"/>
                <a:sym typeface="Trebuchet MS"/>
              </a:rPr>
              <a:t>practicar diàriament</a:t>
            </a:r>
            <a:r>
              <a:rPr lang="ca" sz="1100">
                <a:latin typeface="Trebuchet MS"/>
                <a:ea typeface="Trebuchet MS"/>
                <a:cs typeface="Trebuchet MS"/>
                <a:sym typeface="Trebuchet MS"/>
              </a:rPr>
              <a:t> la lectura.</a:t>
            </a:r>
            <a:endParaRPr sz="1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100">
                <a:latin typeface="Trebuchet MS"/>
                <a:ea typeface="Trebuchet MS"/>
                <a:cs typeface="Trebuchet MS"/>
                <a:sym typeface="Trebuchet MS"/>
              </a:rPr>
              <a:t>Ajudau-los a ser </a:t>
            </a:r>
            <a:r>
              <a:rPr b="1" lang="ca" sz="1100" u="sng">
                <a:latin typeface="Trebuchet MS"/>
                <a:ea typeface="Trebuchet MS"/>
                <a:cs typeface="Trebuchet MS"/>
                <a:sym typeface="Trebuchet MS"/>
              </a:rPr>
              <a:t>puntuals</a:t>
            </a:r>
            <a:r>
              <a:rPr lang="ca" sz="1100">
                <a:latin typeface="Trebuchet MS"/>
                <a:ea typeface="Trebuchet MS"/>
                <a:cs typeface="Trebuchet MS"/>
                <a:sym typeface="Trebuchet MS"/>
              </a:rPr>
              <a:t> a les entrades a classe. És important que venguin </a:t>
            </a:r>
            <a:r>
              <a:rPr b="1" lang="ca" sz="1100" u="sng">
                <a:latin typeface="Trebuchet MS"/>
                <a:ea typeface="Trebuchet MS"/>
                <a:cs typeface="Trebuchet MS"/>
                <a:sym typeface="Trebuchet MS"/>
              </a:rPr>
              <a:t>descansats i berenats</a:t>
            </a:r>
            <a:r>
              <a:rPr lang="ca" sz="1100">
                <a:latin typeface="Trebuchet MS"/>
                <a:ea typeface="Trebuchet MS"/>
                <a:cs typeface="Trebuchet MS"/>
                <a:sym typeface="Trebuchet MS"/>
              </a:rPr>
              <a:t>. Haurien d’anar a dormir d’hora per tenir un bon rendiment. </a:t>
            </a:r>
            <a:endParaRPr sz="1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100">
                <a:latin typeface="Trebuchet MS"/>
                <a:ea typeface="Trebuchet MS"/>
                <a:cs typeface="Trebuchet MS"/>
                <a:sym typeface="Trebuchet MS"/>
              </a:rPr>
              <a:t>Voldríem aconseguir que cada vegada fossin més </a:t>
            </a:r>
            <a:r>
              <a:rPr b="1" lang="ca" sz="1100" u="sng">
                <a:latin typeface="Trebuchet MS"/>
                <a:ea typeface="Trebuchet MS"/>
                <a:cs typeface="Trebuchet MS"/>
                <a:sym typeface="Trebuchet MS"/>
              </a:rPr>
              <a:t>independents</a:t>
            </a:r>
            <a:r>
              <a:rPr lang="ca" sz="1100">
                <a:latin typeface="Trebuchet MS"/>
                <a:ea typeface="Trebuchet MS"/>
                <a:cs typeface="Trebuchet MS"/>
                <a:sym typeface="Trebuchet MS"/>
              </a:rPr>
              <a:t>. </a:t>
            </a:r>
            <a:endParaRPr sz="1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100">
                <a:latin typeface="Trebuchet MS"/>
                <a:ea typeface="Trebuchet MS"/>
                <a:cs typeface="Trebuchet MS"/>
                <a:sym typeface="Trebuchet MS"/>
              </a:rPr>
              <a:t>El llibre de text serà un </a:t>
            </a:r>
            <a:r>
              <a:rPr b="1" lang="ca" sz="1100" u="sng">
                <a:latin typeface="Trebuchet MS"/>
                <a:ea typeface="Trebuchet MS"/>
                <a:cs typeface="Trebuchet MS"/>
                <a:sym typeface="Trebuchet MS"/>
              </a:rPr>
              <a:t>recurs més</a:t>
            </a:r>
            <a:r>
              <a:rPr lang="ca" sz="1100">
                <a:latin typeface="Trebuchet MS"/>
                <a:ea typeface="Trebuchet MS"/>
                <a:cs typeface="Trebuchet MS"/>
                <a:sym typeface="Trebuchet MS"/>
              </a:rPr>
              <a:t> i per tant no vol dir que vegem els continguts en el mateix ordre que figuren al llibre. Els </a:t>
            </a:r>
            <a:r>
              <a:rPr b="1" lang="ca" sz="1100" u="sng">
                <a:latin typeface="Trebuchet MS"/>
                <a:ea typeface="Trebuchet MS"/>
                <a:cs typeface="Trebuchet MS"/>
                <a:sym typeface="Trebuchet MS"/>
              </a:rPr>
              <a:t>continguts estaran agrupats per centres d’interès</a:t>
            </a:r>
            <a:r>
              <a:rPr lang="ca" sz="1100">
                <a:latin typeface="Trebuchet MS"/>
                <a:ea typeface="Trebuchet MS"/>
                <a:cs typeface="Trebuchet MS"/>
                <a:sym typeface="Trebuchet MS"/>
              </a:rPr>
              <a:t>, per tant els/les alumnes saben en cada moment el que estam treballant. Abans de cada control anotaran a l’agenda el que cal tornar a repassar.</a:t>
            </a:r>
            <a:endParaRPr sz="1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02297">
            <a:off x="6980447" y="216450"/>
            <a:ext cx="1980075" cy="133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 rotWithShape="1">
          <a:blip r:embed="rId4">
            <a:alphaModFix/>
          </a:blip>
          <a:srcRect b="66229" l="-81964" r="135372" t="-66229"/>
          <a:stretch/>
        </p:blipFill>
        <p:spPr>
          <a:xfrm>
            <a:off x="4813693" y="1852625"/>
            <a:ext cx="12204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1"/>
          <p:cNvPicPr preferRelativeResize="0"/>
          <p:nvPr/>
        </p:nvPicPr>
        <p:blipFill rotWithShape="1">
          <a:blip r:embed="rId5">
            <a:alphaModFix/>
          </a:blip>
          <a:srcRect b="0" l="53408" r="0" t="0"/>
          <a:stretch/>
        </p:blipFill>
        <p:spPr>
          <a:xfrm>
            <a:off x="7731743" y="2571750"/>
            <a:ext cx="122040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1"/>
          <p:cNvSpPr txBox="1"/>
          <p:nvPr/>
        </p:nvSpPr>
        <p:spPr>
          <a:xfrm>
            <a:off x="8511000" y="4682850"/>
            <a:ext cx="265500" cy="31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dk1"/>
                </a:solidFill>
              </a:rPr>
              <a:t>a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9CB9C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1371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1371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1371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13716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CC4125"/>
                </a:solidFill>
              </a:rPr>
              <a:t>Benvinguts al curs 2019-2020</a:t>
            </a:r>
            <a:endParaRPr>
              <a:solidFill>
                <a:srgbClr val="CC4125"/>
              </a:solidFill>
            </a:endParaRPr>
          </a:p>
        </p:txBody>
      </p:sp>
      <p:sp>
        <p:nvSpPr>
          <p:cNvPr id="71" name="Google Shape;71;p14"/>
          <p:cNvSpPr txBox="1"/>
          <p:nvPr>
            <p:ph idx="2" type="body"/>
          </p:nvPr>
        </p:nvSpPr>
        <p:spPr>
          <a:xfrm>
            <a:off x="4630275" y="724200"/>
            <a:ext cx="40452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Economica"/>
              <a:buAutoNum type="arabicPeriod"/>
            </a:pPr>
            <a:r>
              <a:rPr lang="ca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Començam aquest nou curs amb la maleta plena d’il·lusions i nous reptes, de metodologies, de tecnologies i de motivacions.</a:t>
            </a:r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Economica"/>
              <a:buAutoNum type="arabicPeriod"/>
            </a:pPr>
            <a:r>
              <a:rPr lang="ca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Prenent com a base els valors que des de la Comunitat Franciscana es volen transmetre: els alumnes en la seva formació integral com a persones i de coneixements per als homes i les dones del demà.</a:t>
            </a:r>
            <a:endParaRPr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72" name="Google Shape;72;p14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u="sng">
                <a:solidFill>
                  <a:schemeClr val="hlink"/>
                </a:solidFill>
                <a:hlinkClick r:id="rId3"/>
              </a:rPr>
              <a:t>http://porciuncula.org/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u="sng">
                <a:solidFill>
                  <a:schemeClr val="hlink"/>
                </a:solidFill>
                <a:hlinkClick r:id="rId4"/>
              </a:rPr>
              <a:t>http://laporciunculaeso.blogspot.com/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u="sng">
                <a:solidFill>
                  <a:schemeClr val="hlink"/>
                </a:solidFill>
                <a:hlinkClick r:id="rId5"/>
              </a:rPr>
              <a:t>http://porciuncula.org/secretaria/educamos/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744163">
            <a:off x="-115600" y="17325"/>
            <a:ext cx="2300850" cy="18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8538700" y="4725425"/>
            <a:ext cx="26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2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No us oblideu de signar el full d’assistència i apuntar la vostra adreça electrònica si l’heu modificada o no l’heu donada.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highlight>
                  <a:schemeClr val="accent6"/>
                </a:highlight>
              </a:rPr>
              <a:t>Gràcies per la vostra assistència.</a:t>
            </a:r>
            <a:endParaRPr>
              <a:highlight>
                <a:schemeClr val="accent6"/>
              </a:highlight>
            </a:endParaRPr>
          </a:p>
        </p:txBody>
      </p:sp>
      <p:sp>
        <p:nvSpPr>
          <p:cNvPr id="241" name="Google Shape;241;p32"/>
          <p:cNvSpPr/>
          <p:nvPr/>
        </p:nvSpPr>
        <p:spPr>
          <a:xfrm>
            <a:off x="8298000" y="4535400"/>
            <a:ext cx="506700" cy="430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a"/>
              <a:t>PROGRAMES,  PLANS   I   PROJECTES   DE   CENTRE</a:t>
            </a:r>
            <a:endParaRPr/>
          </a:p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265500" y="2769000"/>
            <a:ext cx="4237200" cy="10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MEMBRES</a:t>
            </a:r>
            <a:r>
              <a:rPr lang="ca" sz="1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						</a:t>
            </a:r>
            <a:endParaRPr sz="1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rebuchet MS"/>
              <a:buChar char="●"/>
            </a:pPr>
            <a:r>
              <a:rPr lang="ca" sz="1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Laura Muñoz: Cap d’Orientació 	</a:t>
            </a:r>
            <a:endParaRPr sz="1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rebuchet MS"/>
              <a:buChar char="●"/>
            </a:pPr>
            <a:r>
              <a:rPr lang="ca" sz="1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Coloma Bestard: Especialista en Audició i llenguatge (AL)       </a:t>
            </a:r>
            <a:endParaRPr sz="1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rebuchet MS"/>
              <a:buChar char="●"/>
            </a:pPr>
            <a:r>
              <a:rPr lang="ca" sz="1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Rosa M Garrigó: Orientadora	ESO	       </a:t>
            </a:r>
            <a:endParaRPr sz="1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Trebuchet MS"/>
              <a:buChar char="●"/>
            </a:pPr>
            <a:r>
              <a:rPr lang="ca" sz="11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Xisca Sastre: Especialista en Pedagogia Terapèutica (PT)     </a:t>
            </a:r>
            <a:endParaRPr sz="1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1" name="Google Shape;81;p15"/>
          <p:cNvSpPr txBox="1"/>
          <p:nvPr>
            <p:ph idx="2" type="body"/>
          </p:nvPr>
        </p:nvSpPr>
        <p:spPr>
          <a:xfrm>
            <a:off x="4939500" y="724200"/>
            <a:ext cx="3837000" cy="358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14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PROGRAMA    D’ATENCIÓ A LA DIVERSITAT</a:t>
            </a:r>
            <a:endParaRPr b="1" sz="14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ca" sz="1400" u="sng">
                <a:solidFill>
                  <a:srgbClr val="000000"/>
                </a:solidFill>
                <a:highlight>
                  <a:srgbClr val="00FFFF"/>
                </a:highlight>
                <a:latin typeface="Economica"/>
                <a:ea typeface="Economica"/>
                <a:cs typeface="Economica"/>
                <a:sym typeface="Economica"/>
              </a:rPr>
              <a:t>Actuacions:</a:t>
            </a:r>
            <a:endParaRPr sz="1400" u="sng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conomica"/>
              <a:buChar char="●"/>
            </a:pPr>
            <a:r>
              <a:rPr b="1" lang="ca" sz="1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Atenció individualitzada a pares.</a:t>
            </a:r>
            <a:endParaRPr b="1" sz="14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conomica"/>
              <a:buChar char="●"/>
            </a:pPr>
            <a:r>
              <a:rPr b="1" lang="ca" sz="1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Seguiment dels alumnes en col·laboració amb els tutors.</a:t>
            </a:r>
            <a:endParaRPr b="1" sz="14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conomica"/>
              <a:buChar char="●"/>
            </a:pPr>
            <a:r>
              <a:rPr lang="ca" sz="1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Coordinació  amb  serveis externs.</a:t>
            </a:r>
            <a:endParaRPr sz="14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conomica"/>
              <a:buChar char="●"/>
            </a:pPr>
            <a:r>
              <a:rPr b="1" lang="ca" sz="1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Exploracions psicopedagògiques</a:t>
            </a:r>
            <a:r>
              <a:rPr lang="ca" sz="1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 col·lectives i individuals.</a:t>
            </a:r>
            <a:endParaRPr sz="14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17500" lvl="0" marL="45720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Economica"/>
              <a:buChar char="●"/>
            </a:pPr>
            <a:r>
              <a:rPr b="1" lang="ca" sz="1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Realització de pràctiques restauratives. </a:t>
            </a:r>
            <a:r>
              <a:rPr b="1" lang="ca" sz="1400">
                <a:solidFill>
                  <a:srgbClr val="000000"/>
                </a:solidFill>
                <a:highlight>
                  <a:srgbClr val="FFF2CC"/>
                </a:highlight>
                <a:latin typeface="Economica"/>
                <a:ea typeface="Economica"/>
                <a:cs typeface="Economica"/>
                <a:sym typeface="Economica"/>
              </a:rPr>
              <a:t>MEDIACIÓ</a:t>
            </a:r>
            <a:endParaRPr b="1" sz="1400">
              <a:solidFill>
                <a:srgbClr val="000000"/>
              </a:solidFill>
              <a:highlight>
                <a:srgbClr val="FFF2CC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b="1" i="1" u="sng">
              <a:solidFill>
                <a:srgbClr val="000000"/>
              </a:solidFill>
              <a:highlight>
                <a:srgbClr val="00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82" name="Google Shape;82;p15"/>
          <p:cNvSpPr/>
          <p:nvPr/>
        </p:nvSpPr>
        <p:spPr>
          <a:xfrm>
            <a:off x="8298000" y="4535400"/>
            <a:ext cx="506700" cy="430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296675" y="840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programa de pastoral</a:t>
            </a:r>
            <a:endParaRPr/>
          </a:p>
        </p:txBody>
      </p:sp>
      <p:sp>
        <p:nvSpPr>
          <p:cNvPr id="88" name="Google Shape;88;p16"/>
          <p:cNvSpPr txBox="1"/>
          <p:nvPr>
            <p:ph idx="1" type="subTitle"/>
          </p:nvPr>
        </p:nvSpPr>
        <p:spPr>
          <a:xfrm>
            <a:off x="422675" y="190126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 u="sng">
                <a:solidFill>
                  <a:schemeClr val="hlink"/>
                </a:solidFill>
                <a:hlinkClick r:id="rId3"/>
              </a:rPr>
              <a:t>http://porciuncula.org/pastoral/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422675" y="2247525"/>
            <a:ext cx="3793200" cy="13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El Departament de Pastoral del Col·legi La Porciúncula  </a:t>
            </a:r>
            <a:r>
              <a:rPr b="1" lang="ca" sz="18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vol ser l’animador de la vida espiritual de tota la Comunitat Educativa</a:t>
            </a:r>
            <a:r>
              <a:rPr lang="ca" sz="18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, estant present en cadascuna de les etapes formatives, </a:t>
            </a:r>
            <a:r>
              <a:rPr b="1" lang="ca" sz="18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acompanyant</a:t>
            </a:r>
            <a:r>
              <a:rPr lang="ca" sz="18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 als alumnes en la seva vida escolar, ajudant-los a créixer en la triple dimensió personal, social i transcendent.</a:t>
            </a:r>
            <a:endParaRPr sz="18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741550" y="3350425"/>
            <a:ext cx="4246800" cy="12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el nostre</a:t>
            </a:r>
            <a:r>
              <a:rPr b="1" lang="ca" sz="18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 objectiu</a:t>
            </a:r>
            <a:r>
              <a:rPr lang="ca" sz="18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 no és un altre que c</a:t>
            </a:r>
            <a:r>
              <a:rPr b="1" lang="ca" sz="18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ol·laborar en què els nostres alumnes integrin en la seva formació els valors cristians del PERDÓ, la MISERICÒRDIA, l’ECOLOGIA i la FRATERNITAT </a:t>
            </a:r>
            <a:r>
              <a:rPr lang="ca" sz="1800">
                <a:solidFill>
                  <a:srgbClr val="333333"/>
                </a:solidFill>
                <a:highlight>
                  <a:srgbClr val="FFFFFF"/>
                </a:highlight>
                <a:latin typeface="Economica"/>
                <a:ea typeface="Economica"/>
                <a:cs typeface="Economica"/>
                <a:sym typeface="Economica"/>
              </a:rPr>
              <a:t>que en un futur els farà treballar per una societat més justa. Tot això segons l’exemple de Sant Francesc d’Assís.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8776500" y="4864775"/>
            <a:ext cx="26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</a:t>
            </a:r>
            <a:endParaRPr/>
          </a:p>
        </p:txBody>
      </p:sp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1100" y="190125"/>
            <a:ext cx="4115001" cy="299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     pla de clima de centre, convivència</a:t>
            </a:r>
            <a:endParaRPr/>
          </a:p>
        </p:txBody>
      </p:sp>
      <p:sp>
        <p:nvSpPr>
          <p:cNvPr id="99" name="Google Shape;99;p17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100">
                <a:latin typeface="Trebuchet MS"/>
                <a:ea typeface="Trebuchet MS"/>
                <a:cs typeface="Trebuchet MS"/>
                <a:sym typeface="Trebuchet MS"/>
              </a:rPr>
              <a:t>En el curs 2007-2008 posarem en funcionament el </a:t>
            </a:r>
            <a:r>
              <a:rPr i="1" lang="ca" sz="1100">
                <a:latin typeface="Trebuchet MS"/>
                <a:ea typeface="Trebuchet MS"/>
                <a:cs typeface="Trebuchet MS"/>
                <a:sym typeface="Trebuchet MS"/>
              </a:rPr>
              <a:t>Pla de Convivència</a:t>
            </a:r>
            <a:r>
              <a:rPr lang="ca" sz="1100">
                <a:latin typeface="Trebuchet MS"/>
                <a:ea typeface="Trebuchet MS"/>
                <a:cs typeface="Trebuchet MS"/>
                <a:sym typeface="Trebuchet MS"/>
              </a:rPr>
              <a:t>, que es revisa a cada inici de curs i s’avalua a la memòria de final de curs.</a:t>
            </a:r>
            <a:br>
              <a:rPr lang="ca" sz="1100">
                <a:latin typeface="Trebuchet MS"/>
                <a:ea typeface="Trebuchet MS"/>
                <a:cs typeface="Trebuchet MS"/>
                <a:sym typeface="Trebuchet MS"/>
              </a:rPr>
            </a:br>
            <a:endParaRPr sz="1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a" sz="1100">
                <a:latin typeface="Trebuchet MS"/>
                <a:ea typeface="Trebuchet MS"/>
                <a:cs typeface="Trebuchet MS"/>
                <a:sym typeface="Trebuchet MS"/>
              </a:rPr>
              <a:t>Podeu consultar el pla a:</a:t>
            </a:r>
            <a:endParaRPr sz="1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1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ca" sz="1100" u="sng">
                <a:solidFill>
                  <a:srgbClr val="0000FF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http://www.porciuncula.org/placonvivencia.html</a:t>
            </a:r>
            <a:endParaRPr sz="11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CARNET DE COMPORTAMENT DE PUNTS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b="1" lang="ca" sz="1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Com funciona?      </a:t>
            </a:r>
            <a:r>
              <a:rPr lang="ca" sz="1400">
                <a:latin typeface="Economica"/>
                <a:ea typeface="Economica"/>
                <a:cs typeface="Economica"/>
                <a:sym typeface="Economica"/>
              </a:rPr>
              <a:t>Cada alumne té un carnet de 10 punts, que    poden perdre per diferents motius. 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just">
              <a:spcBef>
                <a:spcPts val="1600"/>
              </a:spcBef>
              <a:spcAft>
                <a:spcPts val="0"/>
              </a:spcAft>
              <a:buNone/>
            </a:pPr>
            <a:r>
              <a:rPr b="1" lang="ca" sz="1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Com els poden recuperar?          </a:t>
            </a:r>
            <a:r>
              <a:rPr lang="ca" sz="1400" u="sng">
                <a:latin typeface="Economica"/>
                <a:ea typeface="Economica"/>
                <a:cs typeface="Economica"/>
                <a:sym typeface="Economica"/>
              </a:rPr>
              <a:t>Un cop passats 20 dies </a:t>
            </a:r>
            <a:r>
              <a:rPr lang="ca" sz="1400">
                <a:latin typeface="Economica"/>
                <a:ea typeface="Economica"/>
                <a:cs typeface="Economica"/>
                <a:sym typeface="Economica"/>
              </a:rPr>
              <a:t>i amb l’</a:t>
            </a:r>
            <a:r>
              <a:rPr lang="ca" sz="1400" u="sng">
                <a:latin typeface="Economica"/>
                <a:ea typeface="Economica"/>
                <a:cs typeface="Economica"/>
                <a:sym typeface="Economica"/>
              </a:rPr>
              <a:t>agenda firmada pels pares.</a:t>
            </a:r>
            <a:r>
              <a:rPr lang="ca" sz="1400">
                <a:latin typeface="Economica"/>
                <a:ea typeface="Economica"/>
                <a:cs typeface="Economica"/>
                <a:sym typeface="Economica"/>
              </a:rPr>
              <a:t> pàg. 142 de l’agenda.  Però el motiu 8 “mala contesta al personal del centre” i el 9 “insult, baralla o agressió a un company” ha d’anar acompanyat d’una disculpa cap a la persona afectada.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ca" sz="1400">
                <a:solidFill>
                  <a:srgbClr val="000000"/>
                </a:solidFill>
                <a:latin typeface="Economica"/>
                <a:ea typeface="Economica"/>
                <a:cs typeface="Economica"/>
                <a:sym typeface="Economica"/>
              </a:rPr>
              <a:t>Què poden fer per no perdre’n?    </a:t>
            </a:r>
            <a:r>
              <a:rPr lang="ca" sz="1400">
                <a:latin typeface="Economica"/>
                <a:ea typeface="Economica"/>
                <a:cs typeface="Economica"/>
                <a:sym typeface="Economica"/>
              </a:rPr>
              <a:t>ser puntuals, dur sempre el material necessari, no contestar malament, ser responsable amb la tasca, dur la roba esportiva de l’escola els dies d’EF, no usar el mòbil o fer-ne un mal ús...</a:t>
            </a:r>
            <a:endParaRPr sz="1400"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 rot="121201">
            <a:off x="621622" y="4023504"/>
            <a:ext cx="3429931" cy="7522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2400">
                <a:solidFill>
                  <a:schemeClr val="dk1"/>
                </a:solidFill>
                <a:highlight>
                  <a:srgbClr val="C27BA0"/>
                </a:highlight>
                <a:latin typeface="Economica"/>
                <a:ea typeface="Economica"/>
                <a:cs typeface="Economica"/>
                <a:sym typeface="Economica"/>
              </a:rPr>
              <a:t>L’alumne/a ha de tenir almenys 8 punts per anar a una sortida</a:t>
            </a:r>
            <a:endParaRPr sz="2400">
              <a:solidFill>
                <a:schemeClr val="dk1"/>
              </a:solidFill>
              <a:highlight>
                <a:srgbClr val="C27BA0"/>
              </a:highlight>
              <a:latin typeface="Economica"/>
              <a:ea typeface="Economica"/>
              <a:cs typeface="Economica"/>
              <a:sym typeface="Economic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129208">
            <a:off x="199806" y="150056"/>
            <a:ext cx="1167640" cy="143226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 rot="-777005">
            <a:off x="2014290" y="291389"/>
            <a:ext cx="1938402" cy="9881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highlight>
                  <a:srgbClr val="3C78D8"/>
                </a:highlight>
              </a:rPr>
              <a:t>LA FOTO CARNET HA D’ESTAR AFERRADA AQUEST MES DE SETEMBRE</a:t>
            </a:r>
            <a:endParaRPr>
              <a:highlight>
                <a:srgbClr val="3C78D8"/>
              </a:highlight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80410">
            <a:off x="3956524" y="59649"/>
            <a:ext cx="1071550" cy="10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/>
          <p:nvPr/>
        </p:nvSpPr>
        <p:spPr>
          <a:xfrm>
            <a:off x="8298000" y="4535400"/>
            <a:ext cx="506700" cy="430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projecte ecoambiental</a:t>
            </a:r>
            <a:endParaRPr/>
          </a:p>
        </p:txBody>
      </p:sp>
      <p:sp>
        <p:nvSpPr>
          <p:cNvPr id="111" name="Google Shape;111;p18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SOM UNA ESCOLA VERDA… SOM UNA ESCOLA NETA!!!</a:t>
            </a:r>
            <a:endParaRPr/>
          </a:p>
        </p:txBody>
      </p:sp>
      <p:sp>
        <p:nvSpPr>
          <p:cNvPr id="112" name="Google Shape;112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ENGUANY INSISTIREM MOLT EN EL TEMA DE REDUIR, SOBRETOT PLÀSTICS, RECICLAR I TAMBÉ REUTILITZAR TOT EL QUE </a:t>
            </a:r>
            <a:r>
              <a:rPr lang="ca"/>
              <a:t>PUGUEM</a:t>
            </a:r>
            <a:r>
              <a:rPr lang="ca"/>
              <a:t>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I TOT COMENÇA PER NO EMBRUTAR L’ENTORN.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a"/>
              <a:t>PODEM SEGUIR USANT CARMANYOLES, TUPPERS, CANTIMPLORES ... </a:t>
            </a:r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38451">
            <a:off x="602587" y="205737"/>
            <a:ext cx="1617850" cy="161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65325"/>
            <a:ext cx="4504475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/>
          <p:nvPr/>
        </p:nvSpPr>
        <p:spPr>
          <a:xfrm>
            <a:off x="8298000" y="4535400"/>
            <a:ext cx="506700" cy="4308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ALTRES PLANS I PROJECTES</a:t>
            </a:r>
            <a:endParaRPr/>
          </a:p>
        </p:txBody>
      </p:sp>
      <p:sp>
        <p:nvSpPr>
          <p:cNvPr id="121" name="Google Shape;121;p1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 txBox="1"/>
          <p:nvPr>
            <p:ph idx="2" type="body"/>
          </p:nvPr>
        </p:nvSpPr>
        <p:spPr>
          <a:xfrm>
            <a:off x="4939500" y="724200"/>
            <a:ext cx="40452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PROJECTE LINGÜÍSTIC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PLA DE LECTURA I ESCRIPTURA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PLA DE QUALITAT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PLA DE MÀRQUETING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PLA TIC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PLA DE PROTECCIÓ DE DADES**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a"/>
              <a:t>PLA D’INNOVACIÓ PEDAGÒGICA … </a:t>
            </a:r>
            <a:endParaRPr/>
          </a:p>
        </p:txBody>
      </p:sp>
      <p:sp>
        <p:nvSpPr>
          <p:cNvPr id="123" name="Google Shape;123;p19"/>
          <p:cNvSpPr txBox="1"/>
          <p:nvPr/>
        </p:nvSpPr>
        <p:spPr>
          <a:xfrm rot="-975294">
            <a:off x="5336091" y="4014276"/>
            <a:ext cx="3501468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800">
                <a:solidFill>
                  <a:schemeClr val="lt1"/>
                </a:solidFill>
                <a:highlight>
                  <a:srgbClr val="D5A6BD"/>
                </a:highlight>
                <a:latin typeface="Open Sans"/>
                <a:ea typeface="Open Sans"/>
                <a:cs typeface="Open Sans"/>
                <a:sym typeface="Open Sans"/>
              </a:rPr>
              <a:t>APOSTAM PEL TREBALL COOPERATIU***</a:t>
            </a:r>
            <a:endParaRPr>
              <a:highlight>
                <a:srgbClr val="D5A6BD"/>
              </a:highlight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2809575"/>
            <a:ext cx="4045200" cy="15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/>
          <p:nvPr/>
        </p:nvSpPr>
        <p:spPr>
          <a:xfrm>
            <a:off x="8538700" y="4725425"/>
            <a:ext cx="26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MILLORES EN EL CENTRE</a:t>
            </a:r>
            <a:endParaRPr/>
          </a:p>
        </p:txBody>
      </p:sp>
      <p:sp>
        <p:nvSpPr>
          <p:cNvPr id="131" name="Google Shape;131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GRÀCIES A LA COL·LABORACIÓ DE LES FAMÍLIES PODEM CONTINUAR: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a"/>
              <a:t>DOTANT DE MATERIAL L’AULA DE MÚSICA, MILLORANT L’AULA DE TECNOLOGIA, CONSERVANT PROJECTORS I PISSARES DIGITALS, XARXES WIFI, ADEQUANT LA BIBLIOTECA, FENT AULES COOPERATIVES,...</a:t>
            </a:r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100" y="2894050"/>
            <a:ext cx="284797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0"/>
          <p:cNvSpPr txBox="1"/>
          <p:nvPr/>
        </p:nvSpPr>
        <p:spPr>
          <a:xfrm>
            <a:off x="8538700" y="4725425"/>
            <a:ext cx="26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APA</a:t>
            </a:r>
            <a:endParaRPr/>
          </a:p>
        </p:txBody>
      </p:sp>
      <p:sp>
        <p:nvSpPr>
          <p:cNvPr id="139" name="Google Shape;139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L’associació de pares i mares del centre és una gran col·laboradora de l’escola. Sempre és a punt per participar en les activitats del centre.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a" sz="1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És un puntal molt fort per als nostres fills, i si nosaltres els demostram que tots estiram cap allà mateix, aconseguirem moltes coses.</a:t>
            </a:r>
            <a:endParaRPr sz="1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a"/>
              <a:t>Donam pas a la paraula als representants de l’APA.</a:t>
            </a:r>
            <a:endParaRPr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000" y="2769000"/>
            <a:ext cx="2266950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8538700" y="4725425"/>
            <a:ext cx="266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